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8" r:id="rId3"/>
    <p:sldId id="258" r:id="rId4"/>
    <p:sldId id="259" r:id="rId5"/>
    <p:sldId id="272" r:id="rId6"/>
    <p:sldId id="279" r:id="rId7"/>
    <p:sldId id="273" r:id="rId8"/>
    <p:sldId id="274" r:id="rId9"/>
    <p:sldId id="260" r:id="rId10"/>
    <p:sldId id="280" r:id="rId11"/>
    <p:sldId id="275" r:id="rId12"/>
    <p:sldId id="281" r:id="rId13"/>
    <p:sldId id="276" r:id="rId14"/>
    <p:sldId id="261" r:id="rId15"/>
    <p:sldId id="282" r:id="rId16"/>
    <p:sldId id="288" r:id="rId17"/>
    <p:sldId id="262" r:id="rId18"/>
    <p:sldId id="263" r:id="rId19"/>
    <p:sldId id="283" r:id="rId20"/>
    <p:sldId id="264" r:id="rId21"/>
    <p:sldId id="265" r:id="rId22"/>
    <p:sldId id="284" r:id="rId23"/>
    <p:sldId id="266" r:id="rId24"/>
    <p:sldId id="267" r:id="rId25"/>
    <p:sldId id="285" r:id="rId26"/>
    <p:sldId id="268" r:id="rId27"/>
    <p:sldId id="269" r:id="rId28"/>
    <p:sldId id="286" r:id="rId29"/>
    <p:sldId id="270" r:id="rId30"/>
    <p:sldId id="271" r:id="rId31"/>
    <p:sldId id="287" r:id="rId32"/>
    <p:sldId id="27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5" d="100"/>
          <a:sy n="115" d="100"/>
        </p:scale>
        <p:origin x="-152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7/5/2021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7/5/2021</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7/5/2021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7/5/2021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7/5/2021</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7/5/2021</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7/5/2021</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7/5/2021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868362"/>
          </a:xfrm>
        </p:spPr>
        <p:txBody>
          <a:bodyPr/>
          <a:lstStyle/>
          <a:p>
            <a:pPr rtl="1"/>
            <a:r>
              <a:rPr lang="ar-IQ" b="1" dirty="0" smtClean="0">
                <a:solidFill>
                  <a:schemeClr val="tx1"/>
                </a:solidFill>
              </a:rPr>
              <a:t>التكيــف </a:t>
            </a:r>
            <a:r>
              <a:rPr lang="en-US" b="1" dirty="0" smtClean="0">
                <a:solidFill>
                  <a:schemeClr val="tx1"/>
                </a:solidFill>
              </a:rPr>
              <a:t>Adjustment </a:t>
            </a:r>
            <a:endParaRPr lang="en-US" dirty="0">
              <a:solidFill>
                <a:schemeClr val="tx1"/>
              </a:solidFill>
            </a:endParaRPr>
          </a:p>
        </p:txBody>
      </p:sp>
      <p:sp>
        <p:nvSpPr>
          <p:cNvPr id="3" name="Content Placeholder 2"/>
          <p:cNvSpPr>
            <a:spLocks noGrp="1"/>
          </p:cNvSpPr>
          <p:nvPr>
            <p:ph sz="quarter" idx="1"/>
          </p:nvPr>
        </p:nvSpPr>
        <p:spPr>
          <a:xfrm>
            <a:off x="457200" y="990600"/>
            <a:ext cx="7696200" cy="4572000"/>
          </a:xfrm>
        </p:spPr>
        <p:txBody>
          <a:bodyPr>
            <a:noAutofit/>
          </a:bodyPr>
          <a:lstStyle/>
          <a:p>
            <a:pPr algn="just" rtl="1">
              <a:buNone/>
            </a:pPr>
            <a:r>
              <a:rPr lang="ar-IQ" sz="3200" dirty="0" smtClean="0">
                <a:latin typeface="Arabic Typesetting" pitchFamily="66" charset="-78"/>
                <a:cs typeface="Arabic Typesetting" pitchFamily="66" charset="-78"/>
              </a:rPr>
              <a:t>علي: يعني أنت تكلمت يا محمد عن تعرضنا نحن البشر الى الشد، والصراع والإحباط.</a:t>
            </a:r>
          </a:p>
          <a:p>
            <a:pPr algn="just" rtl="1">
              <a:buNone/>
            </a:pPr>
            <a:r>
              <a:rPr lang="ar-IQ" sz="3200" dirty="0" smtClean="0">
                <a:latin typeface="Arabic Typesetting" pitchFamily="66" charset="-78"/>
                <a:cs typeface="Arabic Typesetting" pitchFamily="66" charset="-78"/>
              </a:rPr>
              <a:t>وذكرت انه نحن البشر إستجاباتنا لهذه الضغوط والشدائد تختلف من شخص الى آخر.</a:t>
            </a:r>
          </a:p>
          <a:p>
            <a:pPr algn="just" rtl="1">
              <a:buNone/>
            </a:pPr>
            <a:r>
              <a:rPr lang="ar-IQ" sz="3200" dirty="0" smtClean="0">
                <a:latin typeface="Arabic Typesetting" pitchFamily="66" charset="-78"/>
                <a:cs typeface="Arabic Typesetting" pitchFamily="66" charset="-78"/>
              </a:rPr>
              <a:t>محمد: نعم</a:t>
            </a:r>
          </a:p>
          <a:p>
            <a:pPr algn="just" rtl="1">
              <a:buNone/>
            </a:pPr>
            <a:r>
              <a:rPr lang="ar-IQ" sz="3200" dirty="0" smtClean="0">
                <a:latin typeface="Arabic Typesetting" pitchFamily="66" charset="-78"/>
                <a:cs typeface="Arabic Typesetting" pitchFamily="66" charset="-78"/>
              </a:rPr>
              <a:t>علي: ممكن تكلمني أكثر حول هذه القضية. يعني، كيف يتعامل البشر مع المواقف الضاغطة؟ </a:t>
            </a:r>
            <a:endParaRPr lang="en-US" sz="3200" dirty="0" smtClean="0">
              <a:latin typeface="Arabic Typesetting" pitchFamily="66" charset="-78"/>
              <a:cs typeface="Arabic Typesetting" pitchFamily="66" charset="-78"/>
            </a:endParaRPr>
          </a:p>
          <a:p>
            <a:pPr algn="just" rtl="1">
              <a:buNone/>
            </a:pPr>
            <a:r>
              <a:rPr lang="ar-IQ" sz="3200" dirty="0" smtClean="0">
                <a:latin typeface="Arabic Typesetting" pitchFamily="66" charset="-78"/>
                <a:cs typeface="Arabic Typesetting" pitchFamily="66" charset="-78"/>
              </a:rPr>
              <a:t>  محمد: أكيد انت ملاحظ يا علي من خلال ملاحظتك اليومية ان بعض الأشخاص يظهرون قدرة مميزة على التكيف مع المواقف الصعبة، بينما يتمزق آخرون عند مواجهتهم موقفاً معتدل الضغط.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7467600" cy="3733800"/>
          </a:xfrm>
        </p:spPr>
        <p:txBody>
          <a:bodyPr/>
          <a:lstStyle/>
          <a:p>
            <a:pPr algn="just" rtl="1">
              <a:buNone/>
            </a:pPr>
            <a:r>
              <a:rPr lang="ar-IQ" sz="3200" dirty="0" smtClean="0">
                <a:latin typeface="Arabic Typesetting" pitchFamily="66" charset="-78"/>
                <a:cs typeface="Arabic Typesetting" pitchFamily="66" charset="-78"/>
              </a:rPr>
              <a:t>علي: وبشكل غير واعي؟ يعني نحن لا نعلم إننا نخدع أو نكذب على أنفسنا؟</a:t>
            </a:r>
          </a:p>
          <a:p>
            <a:pPr algn="just" rtl="1">
              <a:buNone/>
            </a:pPr>
            <a:r>
              <a:rPr lang="ar-IQ" sz="3200" dirty="0" smtClean="0">
                <a:latin typeface="Arabic Typesetting" pitchFamily="66" charset="-78"/>
                <a:cs typeface="Arabic Typesetting" pitchFamily="66" charset="-78"/>
              </a:rPr>
              <a:t>محمد: بالضبط</a:t>
            </a:r>
          </a:p>
          <a:p>
            <a:pPr algn="just" rtl="1">
              <a:buNone/>
            </a:pPr>
            <a:r>
              <a:rPr lang="ar-IQ" sz="3200" dirty="0" smtClean="0">
                <a:latin typeface="Arabic Typesetting" pitchFamily="66" charset="-78"/>
                <a:cs typeface="Arabic Typesetting" pitchFamily="66" charset="-78"/>
              </a:rPr>
              <a:t>علي: طيب ممكن تكلمني عن بعض هذه الآواليات؟</a:t>
            </a:r>
          </a:p>
          <a:p>
            <a:pPr algn="just" rtl="1">
              <a:buNone/>
            </a:pPr>
            <a:r>
              <a:rPr lang="ar-IQ" sz="3200" dirty="0" smtClean="0">
                <a:latin typeface="Arabic Typesetting" pitchFamily="66" charset="-78"/>
                <a:cs typeface="Arabic Typesetting" pitchFamily="66" charset="-78"/>
              </a:rPr>
              <a:t>محمد: نعم</a:t>
            </a:r>
          </a:p>
          <a:p>
            <a:pPr algn="just" rtl="1">
              <a:buNone/>
            </a:pPr>
            <a:r>
              <a:rPr lang="ar-IQ" sz="3200" dirty="0" smtClean="0">
                <a:latin typeface="Arabic Typesetting" pitchFamily="66" charset="-78"/>
                <a:cs typeface="Arabic Typesetting" pitchFamily="66" charset="-78"/>
              </a:rPr>
              <a:t>محمد: أول هذه الآواليات هو </a:t>
            </a:r>
            <a:r>
              <a:rPr lang="ar-IQ" sz="3200" b="1" dirty="0" smtClean="0">
                <a:solidFill>
                  <a:srgbClr val="00B0F0"/>
                </a:solidFill>
                <a:latin typeface="Arabic Typesetting" pitchFamily="66" charset="-78"/>
                <a:cs typeface="Arabic Typesetting" pitchFamily="66" charset="-78"/>
              </a:rPr>
              <a:t>الكبت </a:t>
            </a:r>
            <a:r>
              <a:rPr lang="en-US" sz="3200" b="1" dirty="0" smtClean="0">
                <a:solidFill>
                  <a:srgbClr val="00B0F0"/>
                </a:solidFill>
                <a:latin typeface="Arabic Typesetting" pitchFamily="66" charset="-78"/>
                <a:cs typeface="Arabic Typesetting" pitchFamily="66" charset="-78"/>
              </a:rPr>
              <a:t>Repression</a:t>
            </a:r>
            <a:endParaRPr lang="ar-IQ" sz="3200" b="1" dirty="0" smtClean="0">
              <a:solidFill>
                <a:srgbClr val="00B0F0"/>
              </a:solidFill>
              <a:latin typeface="Arabic Typesetting" pitchFamily="66" charset="-78"/>
              <a:cs typeface="Arabic Typesetting" pitchFamily="66" charset="-78"/>
            </a:endParaRPr>
          </a:p>
          <a:p>
            <a:pPr algn="r" rtl="1">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7467600" cy="5788152"/>
          </a:xfrm>
        </p:spPr>
        <p:txBody>
          <a:bodyPr>
            <a:noAutofit/>
          </a:bodyPr>
          <a:lstStyle/>
          <a:p>
            <a:pPr algn="just" rtl="1">
              <a:buNone/>
            </a:pPr>
            <a:endParaRPr lang="en-US" sz="3200" dirty="0" smtClean="0">
              <a:latin typeface="Arabic Typesetting" pitchFamily="66" charset="-78"/>
              <a:cs typeface="Arabic Typesetting" pitchFamily="66" charset="-78"/>
            </a:endParaRPr>
          </a:p>
          <a:p>
            <a:pPr algn="just" rtl="1">
              <a:buNone/>
            </a:pPr>
            <a:r>
              <a:rPr lang="ar-IQ" sz="3200" dirty="0" smtClean="0">
                <a:latin typeface="Arabic Typesetting" pitchFamily="66" charset="-78"/>
                <a:cs typeface="Arabic Typesetting" pitchFamily="66" charset="-78"/>
              </a:rPr>
              <a:t>وهو </a:t>
            </a:r>
            <a:r>
              <a:rPr lang="ar-IQ" sz="3200" u="heavy" dirty="0" smtClean="0">
                <a:latin typeface="Arabic Typesetting" pitchFamily="66" charset="-78"/>
                <a:cs typeface="Arabic Typesetting" pitchFamily="66" charset="-78"/>
              </a:rPr>
              <a:t>أساس تكوين اللاشعور</a:t>
            </a:r>
            <a:r>
              <a:rPr lang="ar-IQ" sz="3200" dirty="0" smtClean="0">
                <a:latin typeface="Arabic Typesetting" pitchFamily="66" charset="-78"/>
                <a:cs typeface="Arabic Typesetting" pitchFamily="66" charset="-78"/>
              </a:rPr>
              <a:t> فعندما يعاني البشر من القلق حول دوافعهم ومشاعرهم وأفكارهم غير المقبولة فانهم يحاولون وببساطة </a:t>
            </a:r>
            <a:r>
              <a:rPr lang="ar-IQ" sz="3200" u="sng" dirty="0" smtClean="0">
                <a:latin typeface="Arabic Typesetting" pitchFamily="66" charset="-78"/>
                <a:cs typeface="Arabic Typesetting" pitchFamily="66" charset="-78"/>
              </a:rPr>
              <a:t>إبعادها عن مجال وعيهم وبطريقة لا واعية،</a:t>
            </a:r>
            <a:r>
              <a:rPr lang="ar-IQ" sz="3200" dirty="0" smtClean="0">
                <a:latin typeface="Arabic Typesetting" pitchFamily="66" charset="-78"/>
                <a:cs typeface="Arabic Typesetting" pitchFamily="66" charset="-78"/>
              </a:rPr>
              <a:t> كما في كبت الحقائق المحرجة والمثيرة لمشاعر الذنب والخجل. لانها ربما لا تتسق مع صورتنا التي عملناها لذواتنا. </a:t>
            </a:r>
          </a:p>
          <a:p>
            <a:pPr algn="just" rtl="1">
              <a:buNone/>
            </a:pPr>
            <a:r>
              <a:rPr lang="ar-IQ" sz="3200" dirty="0" smtClean="0">
                <a:latin typeface="Arabic Typesetting" pitchFamily="66" charset="-78"/>
                <a:cs typeface="Arabic Typesetting" pitchFamily="66" charset="-78"/>
              </a:rPr>
              <a:t>علي: وهل تنجح هذه الطريقة في تخليصنا من الافكار والرغبات غير المقبولة والمخجلة؟</a:t>
            </a:r>
          </a:p>
          <a:p>
            <a:pPr algn="r" rtl="1">
              <a:buNone/>
            </a:pPr>
            <a:endParaRPr 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7467600" cy="4038600"/>
          </a:xfrm>
        </p:spPr>
        <p:txBody>
          <a:bodyPr>
            <a:normAutofit/>
          </a:bodyPr>
          <a:lstStyle/>
          <a:p>
            <a:pPr algn="r" rtl="1">
              <a:buNone/>
            </a:pPr>
            <a:r>
              <a:rPr lang="ar-IQ" sz="3200" dirty="0" smtClean="0">
                <a:latin typeface="Arabic Typesetting" pitchFamily="66" charset="-78"/>
                <a:cs typeface="Arabic Typesetting" pitchFamily="66" charset="-78"/>
              </a:rPr>
              <a:t>محمد: ليس بشكل كامل. لان  كبت هذه الأفكار والحقائق واستبعادها إلى اللاشعور لا يعني ذهاب مشاعر الألم والضيق معها كذلك. فالأفكار يتم كبتها، ولكن الانفعالات المصاحبة لها تبقى في حيز الوعي لهذا السبب يكون القلق عبارة عن خوف غامض لان موضوعه قد تم كبته في اللاشعور.</a:t>
            </a:r>
          </a:p>
          <a:p>
            <a:pPr algn="just" rtl="1">
              <a:buNone/>
            </a:pPr>
            <a:r>
              <a:rPr lang="ar-IQ" sz="3200" dirty="0" smtClean="0">
                <a:latin typeface="Arabic Typesetting" pitchFamily="66" charset="-78"/>
                <a:cs typeface="Arabic Typesetting" pitchFamily="66" charset="-78"/>
              </a:rPr>
              <a:t>علي: مثلما نشعر في كثير من الأحيان بخوف وضيق وقلق ونحن لا نعلم سبب مشاعرنا هذه!</a:t>
            </a:r>
          </a:p>
          <a:p>
            <a:pPr algn="just" rtl="1">
              <a:buNone/>
            </a:pPr>
            <a:r>
              <a:rPr lang="ar-IQ" sz="3200" dirty="0" smtClean="0">
                <a:latin typeface="Arabic Typesetting" pitchFamily="66" charset="-78"/>
                <a:cs typeface="Arabic Typesetting" pitchFamily="66" charset="-78"/>
              </a:rPr>
              <a:t>محمد: بالضبط</a:t>
            </a:r>
          </a:p>
          <a:p>
            <a:pPr algn="r" rtl="1">
              <a:buNone/>
            </a:pPr>
            <a:endParaRPr lang="ar-IQ" sz="3200" dirty="0" smtClean="0">
              <a:latin typeface="Arabic Typesetting" pitchFamily="66" charset="-78"/>
              <a:cs typeface="Arabic Typesetting" pitchFamily="66" charset="-78"/>
            </a:endParaRPr>
          </a:p>
          <a:p>
            <a:pPr algn="r" rtl="1">
              <a:buNone/>
            </a:pPr>
            <a:endParaRPr lang="en-US"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295400"/>
            <a:ext cx="7467600" cy="4191000"/>
          </a:xfrm>
        </p:spPr>
        <p:txBody>
          <a:bodyPr>
            <a:noAutofit/>
          </a:bodyPr>
          <a:lstStyle/>
          <a:p>
            <a:pPr algn="just" rtl="1">
              <a:buNone/>
            </a:pPr>
            <a:r>
              <a:rPr lang="ar-IQ" sz="3200" dirty="0" smtClean="0">
                <a:latin typeface="Arabic Typesetting" pitchFamily="66" charset="-78"/>
                <a:cs typeface="Arabic Typesetting" pitchFamily="66" charset="-78"/>
              </a:rPr>
              <a:t>على: وما هو الحل؟</a:t>
            </a:r>
          </a:p>
          <a:p>
            <a:pPr algn="just" rtl="1">
              <a:buNone/>
            </a:pPr>
            <a:r>
              <a:rPr lang="ar-IQ" sz="3200" dirty="0" smtClean="0">
                <a:latin typeface="Arabic Typesetting" pitchFamily="66" charset="-78"/>
                <a:cs typeface="Arabic Typesetting" pitchFamily="66" charset="-78"/>
              </a:rPr>
              <a:t>محمد: مواجهة الحقائق هي أفضل الطرق لحل المشاكل، ولذلك قيل (النجاة في الصدق) وبسبب من صعوبة هذه المواجهة فقد اعتبر الإسلام جهاد النفس هو الجهاد الأكبر. وبشكل عام يعتبر الكبت من أكثر الأساليب الدفاعية شيوعا في الاستخدام وهو يختلف عن القمع </a:t>
            </a:r>
            <a:r>
              <a:rPr lang="en-US" sz="3200" dirty="0" smtClean="0">
                <a:latin typeface="Arabic Typesetting" pitchFamily="66" charset="-78"/>
                <a:cs typeface="Arabic Typesetting" pitchFamily="66" charset="-78"/>
              </a:rPr>
              <a:t>suppression</a:t>
            </a:r>
            <a:r>
              <a:rPr lang="ar-IQ" sz="3200" dirty="0" smtClean="0">
                <a:latin typeface="Arabic Typesetting" pitchFamily="66" charset="-78"/>
                <a:cs typeface="Arabic Typesetting" pitchFamily="66" charset="-78"/>
              </a:rPr>
              <a:t> الذي هو عبارة عن رفض متعمد واستبعاد واعي للحقائق المحرجة والمثيرة لمشاعر الذنب الى خارج منطقة الوعي. بينما الكبت عبارة عن عملية غير واعية.</a:t>
            </a:r>
            <a:endParaRPr lang="en-US" sz="3200" dirty="0" smtClean="0">
              <a:latin typeface="Arabic Typesetting" pitchFamily="66" charset="-78"/>
              <a:cs typeface="Arabic Typesetting" pitchFamily="66" charset="-78"/>
            </a:endParaRPr>
          </a:p>
          <a:p>
            <a:pPr algn="just" rtl="1">
              <a:buNone/>
            </a:pPr>
            <a:endParaRPr lang="en-US" sz="3200" dirty="0" smtClean="0">
              <a:latin typeface="Arabic Typesetting" pitchFamily="66" charset="-78"/>
              <a:cs typeface="Arabic Typesetting" pitchFamily="66" charset="-78"/>
            </a:endParaRPr>
          </a:p>
          <a:p>
            <a:pPr algn="r" rtl="1">
              <a:buNone/>
            </a:pPr>
            <a:endParaRPr lang="en-US"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62000"/>
            <a:ext cx="7467600" cy="4343400"/>
          </a:xfrm>
        </p:spPr>
        <p:txBody>
          <a:bodyPr>
            <a:normAutofit/>
          </a:bodyPr>
          <a:lstStyle/>
          <a:p>
            <a:pPr algn="just" rtl="1">
              <a:buNone/>
            </a:pPr>
            <a:r>
              <a:rPr lang="ar-IQ" sz="3200" dirty="0" smtClean="0">
                <a:latin typeface="Arabic Typesetting" pitchFamily="66" charset="-78"/>
                <a:cs typeface="Arabic Typesetting" pitchFamily="66" charset="-78"/>
              </a:rPr>
              <a:t>علي: حسناً، أنت ذكرت أن الأفكار والرغبات غير المقبولة تُدفَع الى منطقة اللاوعي.</a:t>
            </a:r>
          </a:p>
          <a:p>
            <a:pPr algn="just" rtl="1">
              <a:buNone/>
            </a:pPr>
            <a:r>
              <a:rPr lang="ar-IQ" sz="3200" dirty="0" smtClean="0">
                <a:latin typeface="Arabic Typesetting" pitchFamily="66" charset="-78"/>
                <a:cs typeface="Arabic Typesetting" pitchFamily="66" charset="-78"/>
              </a:rPr>
              <a:t>محمد: نعم</a:t>
            </a:r>
          </a:p>
          <a:p>
            <a:pPr algn="just" rtl="1">
              <a:buNone/>
            </a:pPr>
            <a:r>
              <a:rPr lang="ar-IQ" sz="3200" dirty="0" smtClean="0">
                <a:latin typeface="Arabic Typesetting" pitchFamily="66" charset="-78"/>
                <a:cs typeface="Arabic Typesetting" pitchFamily="66" charset="-78"/>
              </a:rPr>
              <a:t>علي: وقلت أيضاً ان الإنفعالات المصاحبة لهذه الأفكار لانستطيع استبعادها لذلك تبقى في منطقة الوعي وتسبب لنا مشاعر قلق غامضة.</a:t>
            </a:r>
          </a:p>
          <a:p>
            <a:pPr algn="just" rtl="1">
              <a:buNone/>
            </a:pPr>
            <a:r>
              <a:rPr lang="ar-IQ" sz="3200" dirty="0" smtClean="0">
                <a:latin typeface="Arabic Typesetting" pitchFamily="66" charset="-78"/>
                <a:cs typeface="Arabic Typesetting" pitchFamily="66" charset="-78"/>
              </a:rPr>
              <a:t>محمد: نعم</a:t>
            </a:r>
          </a:p>
          <a:p>
            <a:pPr algn="just" rtl="1">
              <a:buNone/>
            </a:pPr>
            <a:r>
              <a:rPr lang="ar-IQ" sz="3200" dirty="0" smtClean="0">
                <a:latin typeface="Arabic Typesetting" pitchFamily="66" charset="-78"/>
                <a:cs typeface="Arabic Typesetting" pitchFamily="66" charset="-78"/>
              </a:rPr>
              <a:t>علي: طيب الأفكار اللي نجحنا في كبتها في اللاشعور، هل يمكن ان تفلت وترجع الى منطقة الشعور مرة ثانية؟</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90600"/>
            <a:ext cx="7467600" cy="4343400"/>
          </a:xfrm>
        </p:spPr>
        <p:txBody>
          <a:bodyPr>
            <a:noAutofit/>
          </a:bodyPr>
          <a:lstStyle/>
          <a:p>
            <a:pPr algn="just" rtl="1">
              <a:buNone/>
            </a:pPr>
            <a:r>
              <a:rPr lang="ar-IQ" sz="3200" dirty="0" smtClean="0">
                <a:latin typeface="Arabic Typesetting" pitchFamily="66" charset="-78"/>
                <a:cs typeface="Arabic Typesetting" pitchFamily="66" charset="-78"/>
              </a:rPr>
              <a:t>محمد: نعم.</a:t>
            </a:r>
          </a:p>
          <a:p>
            <a:pPr algn="just" rtl="1">
              <a:buNone/>
            </a:pPr>
            <a:r>
              <a:rPr lang="ar-IQ" sz="3200" dirty="0" smtClean="0">
                <a:latin typeface="Arabic Typesetting" pitchFamily="66" charset="-78"/>
                <a:cs typeface="Arabic Typesetting" pitchFamily="66" charset="-78"/>
              </a:rPr>
              <a:t>علي: كيف؟</a:t>
            </a:r>
          </a:p>
          <a:p>
            <a:pPr algn="just" rtl="1">
              <a:buNone/>
            </a:pPr>
            <a:r>
              <a:rPr lang="ar-IQ" sz="3200" dirty="0" smtClean="0">
                <a:latin typeface="Arabic Typesetting" pitchFamily="66" charset="-78"/>
                <a:cs typeface="Arabic Typesetting" pitchFamily="66" charset="-78"/>
              </a:rPr>
              <a:t>محمد: من خلال قنوات عدة كما في الزلات </a:t>
            </a:r>
            <a:r>
              <a:rPr lang="en-US" sz="3200" dirty="0" smtClean="0">
                <a:latin typeface="Arabic Typesetting" pitchFamily="66" charset="-78"/>
                <a:cs typeface="Arabic Typesetting" pitchFamily="66" charset="-78"/>
              </a:rPr>
              <a:t>Para praxes</a:t>
            </a:r>
            <a:r>
              <a:rPr lang="ar-IQ" sz="3200" dirty="0" smtClean="0">
                <a:latin typeface="Arabic Typesetting" pitchFamily="66" charset="-78"/>
                <a:cs typeface="Arabic Typesetting" pitchFamily="66" charset="-78"/>
              </a:rPr>
              <a:t> مثل زلات اللسان والقلم، وهناك النسيان، الغضب، وفي حالة التخدير، وفي حالة الإصابة بالحمى العنيفة(الهذيان)، والأحلام...الخ</a:t>
            </a:r>
            <a:r>
              <a:rPr lang="ar-IQ" sz="3200" dirty="0" smtClean="0"/>
              <a:t>. </a:t>
            </a:r>
          </a:p>
          <a:p>
            <a:pPr algn="just" rtl="1">
              <a:buNone/>
            </a:pPr>
            <a:r>
              <a:rPr lang="ar-IQ" sz="3200" dirty="0" smtClean="0">
                <a:latin typeface="Arabic Typesetting" pitchFamily="66" charset="-78"/>
                <a:cs typeface="Arabic Typesetting" pitchFamily="66" charset="-78"/>
              </a:rPr>
              <a:t>علي: أستمر إذا تفضلت بالكلام</a:t>
            </a:r>
          </a:p>
          <a:p>
            <a:pPr algn="r" rtl="1">
              <a:buNone/>
            </a:pPr>
            <a:endParaRPr lang="en-US"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7467600" cy="3352800"/>
          </a:xfrm>
        </p:spPr>
        <p:txBody>
          <a:bodyPr>
            <a:normAutofit/>
          </a:bodyPr>
          <a:lstStyle/>
          <a:p>
            <a:pPr algn="just" rtl="1">
              <a:buNone/>
            </a:pPr>
            <a:r>
              <a:rPr lang="ar-IQ" sz="3200" dirty="0" smtClean="0">
                <a:latin typeface="Arabic Typesetting" pitchFamily="66" charset="-78"/>
                <a:cs typeface="Arabic Typesetting" pitchFamily="66" charset="-78"/>
              </a:rPr>
              <a:t>محمد: ثاني الآواليات الدفاعية هي </a:t>
            </a:r>
            <a:r>
              <a:rPr lang="ar-IQ" sz="3200" b="1" dirty="0" smtClean="0">
                <a:solidFill>
                  <a:srgbClr val="00B0F0"/>
                </a:solidFill>
                <a:latin typeface="Arabic Typesetting" pitchFamily="66" charset="-78"/>
                <a:cs typeface="Arabic Typesetting" pitchFamily="66" charset="-78"/>
              </a:rPr>
              <a:t>التبرير </a:t>
            </a:r>
            <a:r>
              <a:rPr lang="en-US" sz="3200" b="1" dirty="0" smtClean="0">
                <a:solidFill>
                  <a:srgbClr val="00B0F0"/>
                </a:solidFill>
                <a:latin typeface="Arabic Typesetting" pitchFamily="66" charset="-78"/>
                <a:cs typeface="Arabic Typesetting" pitchFamily="66" charset="-78"/>
              </a:rPr>
              <a:t>Rationalization </a:t>
            </a:r>
            <a:r>
              <a:rPr lang="ar-IQ" sz="3200" dirty="0" smtClean="0">
                <a:latin typeface="Arabic Typesetting" pitchFamily="66" charset="-78"/>
                <a:cs typeface="Arabic Typesetting" pitchFamily="66" charset="-78"/>
              </a:rPr>
              <a:t>. وهي من الأواليات شائعة الاستعمال، واقلها إيلاما للمحافظة على الصورة التي يمتلكها الشخص عن نفسه ككائن عاقل ومتحضر. والتبرير عبارة عن "محاولة تقديم تفسيرات عقلانية أو مقبولة لسلوكيات غير عقلانية أو غير مقبولة."</a:t>
            </a:r>
            <a:endParaRPr lang="en-US" sz="3200" dirty="0" smtClean="0">
              <a:latin typeface="Arabic Typesetting" pitchFamily="66" charset="-78"/>
              <a:cs typeface="Arabic Typesetting" pitchFamily="66" charset="-78"/>
            </a:endParaRPr>
          </a:p>
          <a:p>
            <a:pPr algn="just" rtl="1">
              <a:buNone/>
            </a:pPr>
            <a:endParaRPr lang="en-US" sz="3200" dirty="0">
              <a:latin typeface="Arabic Typesetting" pitchFamily="66" charset="-78"/>
              <a:cs typeface="Arabic Typesetting" pitchFamily="66"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914400"/>
            <a:ext cx="7467600" cy="4419600"/>
          </a:xfrm>
        </p:spPr>
        <p:txBody>
          <a:bodyPr>
            <a:noAutofit/>
          </a:bodyPr>
          <a:lstStyle/>
          <a:p>
            <a:pPr algn="just" rtl="1">
              <a:buNone/>
            </a:pPr>
            <a:r>
              <a:rPr lang="ar-IQ" sz="3200" dirty="0" smtClean="0">
                <a:latin typeface="Arabic Typesetting" pitchFamily="66" charset="-78"/>
                <a:cs typeface="Arabic Typesetting" pitchFamily="66" charset="-78"/>
              </a:rPr>
              <a:t>وهو على أنواع، فنحن نسمع بالمثل الشعبي القائل (الگاع عوجه) وهو يعبر عن الطريقة التي يحاول فيها الفرد إيجاد عذرا للسلوك الذي يمكن ان يكون مصدرا لشعوره بالخجل. ونستطيع ان نرى مثالا حول هذا النوع في حالة الطالب الذي يأتي إلى البيت وهو يحمل درجات ضعيفة فنراه يبرر فشله هذا بالقول "ان المدرس مزعج، أو لا يحبني، أو أسئلته من مادة لم ندرسها وغير ذلك من التبريرات" بدلا من الاعتراف بضعف أداؤه. وهذا التبرير يحمي الطالب من إدراك أو مواجهة فشله بشكل مباشر. </a:t>
            </a:r>
            <a:endParaRPr lang="en-US" sz="3200" dirty="0">
              <a:latin typeface="Arabic Typesetting" pitchFamily="66" charset="-78"/>
              <a:cs typeface="Arabic Typesetting" pitchFamily="66" charset="-7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066800"/>
            <a:ext cx="7467600" cy="4343400"/>
          </a:xfrm>
        </p:spPr>
        <p:txBody>
          <a:bodyPr>
            <a:normAutofit/>
          </a:bodyPr>
          <a:lstStyle/>
          <a:p>
            <a:pPr algn="just" rtl="1">
              <a:buNone/>
            </a:pPr>
            <a:r>
              <a:rPr lang="ar-IQ" sz="3600" dirty="0" smtClean="0">
                <a:latin typeface="Arabic Typesetting" pitchFamily="66" charset="-78"/>
                <a:cs typeface="Arabic Typesetting" pitchFamily="66" charset="-78"/>
              </a:rPr>
              <a:t>هناك نوع آخر من التبرير يعبر عنه المثال الشعبي القائل (العنب الحامض) وفي هذا النمط فان الفرد يفشل في الوصول إلى هدف معين فيبرر فشله هذا بان هذا الهدف لا قيمة له في الأساس وبالتالي فهو لا يستحق بذل الجهد في سبيل الوصول إليه. </a:t>
            </a:r>
          </a:p>
          <a:p>
            <a:pPr algn="just" rtl="1">
              <a:buNone/>
            </a:pPr>
            <a:r>
              <a:rPr lang="ar-IQ" sz="3600" dirty="0" smtClean="0">
                <a:latin typeface="Arabic Typesetting" pitchFamily="66" charset="-78"/>
                <a:cs typeface="Arabic Typesetting" pitchFamily="66" charset="-78"/>
              </a:rPr>
              <a:t>وعكس هذا النوع من التبرير هناك نوع يعبر عنه المثل الشعبي القائل (الليمون الحلو) وفي هذا النوع من التبرير يحاول الفرد إضفاء قيمة غير موجودة في شئ نجح في الحصول عليه.</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1295400"/>
            <a:ext cx="7467600" cy="4343400"/>
          </a:xfrm>
        </p:spPr>
        <p:txBody>
          <a:bodyPr>
            <a:normAutofit/>
          </a:bodyPr>
          <a:lstStyle/>
          <a:p>
            <a:pPr algn="just" rtl="1">
              <a:buNone/>
            </a:pPr>
            <a:endParaRPr lang="en-US" sz="3200" dirty="0" smtClean="0">
              <a:latin typeface="Arabic Typesetting" pitchFamily="66" charset="-78"/>
              <a:cs typeface="Arabic Typesetting" pitchFamily="66" charset="-78"/>
            </a:endParaRPr>
          </a:p>
          <a:p>
            <a:pPr algn="just" rtl="1">
              <a:buNone/>
            </a:pPr>
            <a:r>
              <a:rPr lang="ar-IQ" sz="3200" dirty="0" smtClean="0">
                <a:latin typeface="Arabic Typesetting" pitchFamily="66" charset="-78"/>
                <a:cs typeface="Arabic Typesetting" pitchFamily="66" charset="-78"/>
              </a:rPr>
              <a:t>كما يستخدم التبرير أيضا لتبرير الأفكار أو الممارسات اللاأخلاقية </a:t>
            </a:r>
            <a:r>
              <a:rPr lang="en-US" sz="3200" dirty="0" smtClean="0">
                <a:latin typeface="Arabic Typesetting" pitchFamily="66" charset="-78"/>
                <a:cs typeface="Arabic Typesetting" pitchFamily="66" charset="-78"/>
              </a:rPr>
              <a:t>reprehensible</a:t>
            </a:r>
            <a:r>
              <a:rPr lang="ar-IQ" sz="3200" dirty="0" smtClean="0">
                <a:latin typeface="Arabic Typesetting" pitchFamily="66" charset="-78"/>
                <a:cs typeface="Arabic Typesetting" pitchFamily="66" charset="-78"/>
              </a:rPr>
              <a:t>. مثلا طالب يود ان يغش في الامتحان فيحاول تبرير فعلته هذه بالقول ان الجميع يفعلون ذلك، أو ان الغش مشروع ومقبول ولا بأس به.</a:t>
            </a:r>
          </a:p>
          <a:p>
            <a:pPr algn="just" rtl="1">
              <a:buNone/>
            </a:pPr>
            <a:r>
              <a:rPr lang="ar-IQ" sz="3200" dirty="0" smtClean="0">
                <a:latin typeface="Arabic Typesetting" pitchFamily="66" charset="-78"/>
                <a:cs typeface="Arabic Typesetting" pitchFamily="66" charset="-78"/>
              </a:rPr>
              <a:t>ويستمر محمد بالكلام فيقول: ثالث آواليات الدفاع هي </a:t>
            </a:r>
            <a:r>
              <a:rPr lang="ar-IQ" sz="3200" b="1" dirty="0" smtClean="0">
                <a:solidFill>
                  <a:srgbClr val="00B0F0"/>
                </a:solidFill>
                <a:latin typeface="Arabic Typesetting" pitchFamily="66" charset="-78"/>
                <a:cs typeface="Arabic Typesetting" pitchFamily="66" charset="-78"/>
              </a:rPr>
              <a:t>الإزاحة </a:t>
            </a:r>
            <a:r>
              <a:rPr lang="en-US" sz="3200" b="1" dirty="0" smtClean="0">
                <a:solidFill>
                  <a:srgbClr val="00B0F0"/>
                </a:solidFill>
                <a:latin typeface="Arabic Typesetting" pitchFamily="66" charset="-78"/>
                <a:cs typeface="Arabic Typesetting" pitchFamily="66" charset="-78"/>
              </a:rPr>
              <a:t>displacement </a:t>
            </a:r>
            <a:r>
              <a:rPr lang="ar-IQ" sz="3200" dirty="0" smtClean="0">
                <a:latin typeface="Arabic Typesetting" pitchFamily="66" charset="-78"/>
                <a:cs typeface="Arabic Typesetting" pitchFamily="66" charset="-78"/>
              </a:rPr>
              <a:t>. ويتم من خلال هذه الأوالية استبدال الموضوع الأصلي لاهتماماتنا بموضوع بديل أكثر قبولاً من الأنا. بكلمة أخرى يتم من خلال هذه الأوالية نقل المشاعر من موضوع إلى أخر.</a:t>
            </a:r>
            <a:endParaRPr lang="en-US" sz="3200" dirty="0" smtClean="0">
              <a:latin typeface="Arabic Typesetting" pitchFamily="66" charset="-78"/>
              <a:cs typeface="Arabic Typesetting" pitchFamily="66" charset="-78"/>
            </a:endParaRPr>
          </a:p>
          <a:p>
            <a:pPr algn="r" rtl="1">
              <a:buNone/>
            </a:pPr>
            <a:endParaRPr 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14400"/>
            <a:ext cx="7467600" cy="4873752"/>
          </a:xfrm>
        </p:spPr>
        <p:txBody>
          <a:bodyPr>
            <a:normAutofit lnSpcReduction="10000"/>
          </a:bodyPr>
          <a:lstStyle/>
          <a:p>
            <a:pPr algn="just" rtl="1">
              <a:buNone/>
            </a:pPr>
            <a:r>
              <a:rPr lang="ar-IQ" sz="3200" dirty="0" smtClean="0">
                <a:latin typeface="Arabic Typesetting" pitchFamily="66" charset="-78"/>
                <a:cs typeface="Arabic Typesetting" pitchFamily="66" charset="-78"/>
              </a:rPr>
              <a:t>علي: صحيح، منتبه لهذا الشئ</a:t>
            </a:r>
            <a:endParaRPr lang="en-US" sz="3200" dirty="0" smtClean="0">
              <a:latin typeface="Arabic Typesetting" pitchFamily="66" charset="-78"/>
              <a:cs typeface="Arabic Typesetting" pitchFamily="66" charset="-78"/>
            </a:endParaRPr>
          </a:p>
          <a:p>
            <a:pPr algn="just" rtl="1">
              <a:buNone/>
            </a:pPr>
            <a:r>
              <a:rPr lang="ar-IQ" sz="3200" dirty="0" smtClean="0">
                <a:latin typeface="Arabic Typesetting" pitchFamily="66" charset="-78"/>
                <a:cs typeface="Arabic Typesetting" pitchFamily="66" charset="-78"/>
              </a:rPr>
              <a:t>محمد: عملية موائمة </a:t>
            </a:r>
            <a:r>
              <a:rPr lang="en-US" sz="3200" dirty="0" smtClean="0">
                <a:latin typeface="Arabic Typesetting" pitchFamily="66" charset="-78"/>
                <a:cs typeface="Arabic Typesetting" pitchFamily="66" charset="-78"/>
              </a:rPr>
              <a:t>cope</a:t>
            </a:r>
            <a:r>
              <a:rPr lang="ar-IQ" sz="3200" dirty="0" smtClean="0">
                <a:latin typeface="Arabic Typesetting" pitchFamily="66" charset="-78"/>
                <a:cs typeface="Arabic Typesetting" pitchFamily="66" charset="-78"/>
              </a:rPr>
              <a:t> العوامل البيئية التي تسلط ضغوطا على الفرد تدعى بالتكيف.</a:t>
            </a:r>
            <a:endParaRPr lang="en-US" sz="3200" dirty="0" smtClean="0">
              <a:latin typeface="Arabic Typesetting" pitchFamily="66" charset="-78"/>
              <a:cs typeface="Arabic Typesetting" pitchFamily="66" charset="-78"/>
            </a:endParaRPr>
          </a:p>
          <a:p>
            <a:pPr algn="just" rtl="1">
              <a:buNone/>
            </a:pPr>
            <a:r>
              <a:rPr lang="ar-IQ" sz="3200" dirty="0" smtClean="0">
                <a:latin typeface="Arabic Typesetting" pitchFamily="66" charset="-78"/>
                <a:cs typeface="Arabic Typesetting" pitchFamily="66" charset="-78"/>
              </a:rPr>
              <a:t>علي: طيب</a:t>
            </a:r>
          </a:p>
          <a:p>
            <a:pPr algn="just" rtl="1">
              <a:buNone/>
            </a:pPr>
            <a:r>
              <a:rPr lang="ar-IQ" sz="3200" dirty="0" smtClean="0">
                <a:latin typeface="Arabic Typesetting" pitchFamily="66" charset="-78"/>
                <a:cs typeface="Arabic Typesetting" pitchFamily="66" charset="-78"/>
              </a:rPr>
              <a:t>محمد: يمكن وبشكل عام إجمال ردود الأفعال النفسية التي يقدمها البشر تجاه المواقف الضاغطة إلى نمطين متميزين: </a:t>
            </a:r>
            <a:endParaRPr lang="en-US" sz="3200" dirty="0" smtClean="0">
              <a:latin typeface="Arabic Typesetting" pitchFamily="66" charset="-78"/>
              <a:cs typeface="Arabic Typesetting" pitchFamily="66" charset="-78"/>
            </a:endParaRPr>
          </a:p>
          <a:p>
            <a:pPr algn="just" rtl="1"/>
            <a:r>
              <a:rPr lang="ar-IQ" sz="3200" dirty="0" smtClean="0">
                <a:latin typeface="Arabic Typesetting" pitchFamily="66" charset="-78"/>
                <a:cs typeface="Arabic Typesetting" pitchFamily="66" charset="-78"/>
              </a:rPr>
              <a:t>أ‌-	</a:t>
            </a:r>
            <a:r>
              <a:rPr lang="ar-IQ" sz="3200" dirty="0" smtClean="0">
                <a:solidFill>
                  <a:srgbClr val="FF0000"/>
                </a:solidFill>
                <a:latin typeface="Arabic Typesetting" pitchFamily="66" charset="-78"/>
                <a:cs typeface="Arabic Typesetting" pitchFamily="66" charset="-78"/>
              </a:rPr>
              <a:t>نمط دفاعي</a:t>
            </a:r>
            <a:r>
              <a:rPr lang="ar-IQ" sz="3200" dirty="0" smtClean="0">
                <a:latin typeface="Arabic Typesetting" pitchFamily="66" charset="-78"/>
                <a:cs typeface="Arabic Typesetting" pitchFamily="66" charset="-78"/>
              </a:rPr>
              <a:t>، ويستخدم البشر هنا عند تعرضهم للضغوط أساليب دفاعية لتلطيف أو خفض التأثير القوي والعميق للتوتر الناجم عن الموقف الضاغط، وتسمى هذه الأساليب (ميكانيزمات الدفاع الأنوية).</a:t>
            </a:r>
            <a:endParaRPr lang="en-US" sz="3200" dirty="0" smtClean="0">
              <a:latin typeface="Arabic Typesetting" pitchFamily="66" charset="-78"/>
              <a:cs typeface="Arabic Typesetting" pitchFamily="66" charset="-78"/>
            </a:endParaRPr>
          </a:p>
          <a:p>
            <a:pPr algn="just" rtl="1">
              <a:buNone/>
            </a:pPr>
            <a:r>
              <a:rPr lang="ar-IQ" sz="3200" dirty="0" smtClean="0">
                <a:latin typeface="Arabic Typesetting" pitchFamily="66" charset="-78"/>
                <a:cs typeface="Arabic Typesetting" pitchFamily="66" charset="-78"/>
              </a:rPr>
              <a:t> </a:t>
            </a:r>
            <a:endParaRPr lang="en-US" sz="3200" dirty="0" smtClean="0">
              <a:latin typeface="Arabic Typesetting" pitchFamily="66" charset="-78"/>
              <a:cs typeface="Arabic Typesetting" pitchFamily="66" charset="-78"/>
            </a:endParaRPr>
          </a:p>
          <a:p>
            <a:pPr algn="r" rtl="1">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7467600" cy="3657600"/>
          </a:xfrm>
        </p:spPr>
        <p:txBody>
          <a:bodyPr>
            <a:normAutofit/>
          </a:bodyPr>
          <a:lstStyle/>
          <a:p>
            <a:pPr algn="just" rtl="1">
              <a:buNone/>
            </a:pPr>
            <a:r>
              <a:rPr lang="ar-IQ" sz="3200" dirty="0" smtClean="0">
                <a:latin typeface="Arabic Typesetting" pitchFamily="66" charset="-78"/>
                <a:cs typeface="Arabic Typesetting" pitchFamily="66" charset="-78"/>
              </a:rPr>
              <a:t>مثال على ذلك، احد الموظفين يتلقى توبيخا عنيفا من قبل مديره المسؤول. عند الرجوع إلى البيت يقوم هذا الموظف بالصراخ في وجه زوجته، انه يقوم هنا بإزاحة مشاعر الغضب من الموضوع الأصلي (المدير) نحو موضوع آخر(الزوجة). ويمكن حدوث العكس أي نقل مشاعر الحب من موضوع إلى آخر بسبب ان الموضوع الأصلي يستثير مشاعر القلق لدينا أو بسبب عدم إمكانية حصولنا عليه. عندما تكون الإزاحة عملية واعية ومقصودة فانها تكون عبارة عن ميكانيزم تكيفي. اما عندما تكون لاواعية فانها تكون ميكانيزم دفاعي.</a:t>
            </a:r>
            <a:endParaRPr lang="en-US" sz="3200" dirty="0" smtClean="0">
              <a:latin typeface="Arabic Typesetting" pitchFamily="66" charset="-78"/>
              <a:cs typeface="Arabic Typesetting" pitchFamily="66" charset="-78"/>
            </a:endParaRPr>
          </a:p>
          <a:p>
            <a:pPr algn="r" rtl="1">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7467600" cy="3429000"/>
          </a:xfrm>
        </p:spPr>
        <p:txBody>
          <a:bodyPr>
            <a:normAutofit/>
          </a:bodyPr>
          <a:lstStyle/>
          <a:p>
            <a:pPr algn="just" rtl="1">
              <a:buNone/>
            </a:pPr>
            <a:r>
              <a:rPr lang="ar-IQ" sz="3200" dirty="0" smtClean="0">
                <a:latin typeface="Arabic Typesetting" pitchFamily="66" charset="-78"/>
                <a:cs typeface="Arabic Typesetting" pitchFamily="66" charset="-78"/>
              </a:rPr>
              <a:t>اما آوالية الدفاع الرابعة فهي </a:t>
            </a:r>
            <a:r>
              <a:rPr lang="ar-IQ" sz="3200" b="1" dirty="0" smtClean="0">
                <a:solidFill>
                  <a:srgbClr val="00B0F0"/>
                </a:solidFill>
                <a:latin typeface="Arabic Typesetting" pitchFamily="66" charset="-78"/>
                <a:cs typeface="Arabic Typesetting" pitchFamily="66" charset="-78"/>
              </a:rPr>
              <a:t>التصعيد</a:t>
            </a:r>
            <a:r>
              <a:rPr lang="en-US" sz="3200" b="1" dirty="0" smtClean="0">
                <a:solidFill>
                  <a:srgbClr val="00B0F0"/>
                </a:solidFill>
                <a:latin typeface="Arabic Typesetting" pitchFamily="66" charset="-78"/>
                <a:cs typeface="Arabic Typesetting" pitchFamily="66" charset="-78"/>
              </a:rPr>
              <a:t>sublimation </a:t>
            </a:r>
            <a:r>
              <a:rPr lang="ar-IQ" sz="3200" dirty="0" smtClean="0">
                <a:latin typeface="Arabic Typesetting" pitchFamily="66" charset="-78"/>
                <a:cs typeface="Arabic Typesetting" pitchFamily="66" charset="-78"/>
              </a:rPr>
              <a:t>. وهو نوع خاص من الإزاحة. فالدافع الأصلي الذي يسبب القلق ربما يتم نقله وبشكل لاواعي إلى دافع مختلف ولكنه ذو صلة بالدافع القديم. حيث يتم هنا تصعيد الدوافع البدائية الغريزية غير المقبولة (إزاحتها) إلى مستويات مقبولة اجتماعيا وحضارية كما في الفن والموسيقى والأدب وغيرها. فالدوافع العدوانية يتم تحويلها مثلا إلى الرياضة أو ممارسة الطب أو الحروب. </a:t>
            </a:r>
            <a:endParaRPr lang="en-US" sz="3200" dirty="0" smtClean="0">
              <a:latin typeface="Arabic Typesetting" pitchFamily="66" charset="-78"/>
              <a:cs typeface="Arabic Typesetting" pitchFamily="66" charset="-78"/>
            </a:endParaRPr>
          </a:p>
          <a:p>
            <a:pPr algn="r" rtl="1">
              <a:buNone/>
            </a:pPr>
            <a:endParaRPr lang="en-US" sz="3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7467600" cy="4114800"/>
          </a:xfrm>
        </p:spPr>
        <p:txBody>
          <a:bodyPr>
            <a:normAutofit/>
          </a:bodyPr>
          <a:lstStyle/>
          <a:p>
            <a:pPr algn="r" rtl="1">
              <a:buNone/>
            </a:pPr>
            <a:r>
              <a:rPr lang="ar-IQ" sz="3200" dirty="0" smtClean="0">
                <a:latin typeface="Arabic Typesetting" pitchFamily="66" charset="-78"/>
                <a:cs typeface="Arabic Typesetting" pitchFamily="66" charset="-78"/>
              </a:rPr>
              <a:t>والدوافع الجنسية يتم تصعيدها الى شعر وغناء وفن وغيرها. ويعتبر التصعيد أفضل الوسائل وأكثرها صحية لتفريغ الطاقة الغريزية، حيث يعتقد فرويد ان الحضارة تم تشييدها على أساس هذا الميكانيزم.</a:t>
            </a:r>
          </a:p>
          <a:p>
            <a:pPr algn="r" rtl="1">
              <a:buNone/>
            </a:pPr>
            <a:r>
              <a:rPr lang="ar-IQ" sz="3200" dirty="0" smtClean="0">
                <a:latin typeface="Arabic Typesetting" pitchFamily="66" charset="-78"/>
                <a:cs typeface="Arabic Typesetting" pitchFamily="66" charset="-78"/>
              </a:rPr>
              <a:t>آوالية الدفاع الخامسة هي </a:t>
            </a:r>
            <a:r>
              <a:rPr lang="ar-IQ" sz="3200" b="1" dirty="0" smtClean="0">
                <a:solidFill>
                  <a:srgbClr val="00B0F0"/>
                </a:solidFill>
                <a:latin typeface="Arabic Typesetting" pitchFamily="66" charset="-78"/>
                <a:cs typeface="Arabic Typesetting" pitchFamily="66" charset="-78"/>
              </a:rPr>
              <a:t>التقمص </a:t>
            </a:r>
            <a:r>
              <a:rPr lang="en-US" sz="3200" b="1" dirty="0" smtClean="0">
                <a:solidFill>
                  <a:srgbClr val="00B0F0"/>
                </a:solidFill>
                <a:latin typeface="Arabic Typesetting" pitchFamily="66" charset="-78"/>
                <a:cs typeface="Arabic Typesetting" pitchFamily="66" charset="-78"/>
              </a:rPr>
              <a:t>identification </a:t>
            </a:r>
            <a:r>
              <a:rPr lang="ar-IQ" sz="3200" dirty="0" smtClean="0">
                <a:latin typeface="Arabic Typesetting" pitchFamily="66" charset="-78"/>
                <a:cs typeface="Arabic Typesetting" pitchFamily="66" charset="-78"/>
              </a:rPr>
              <a:t>. ويعني التقمص الدمج اللاشعوري لخصائص شخص آخر أو موضوع معين مع شخصية الفرد للتغلب على مشاعر عدم الكفاية أو النقص.</a:t>
            </a:r>
            <a:endParaRPr lang="en-US" sz="3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7467600" cy="3657600"/>
          </a:xfrm>
        </p:spPr>
        <p:txBody>
          <a:bodyPr/>
          <a:lstStyle/>
          <a:p>
            <a:pPr algn="just" rtl="1">
              <a:buNone/>
            </a:pPr>
            <a:r>
              <a:rPr lang="ar-IQ" sz="3200" dirty="0" smtClean="0">
                <a:latin typeface="Arabic Typesetting" pitchFamily="66" charset="-78"/>
                <a:cs typeface="Arabic Typesetting" pitchFamily="66" charset="-78"/>
              </a:rPr>
              <a:t>لذا فان المراهقين والأطفال غالبا يتقمصون شخصيات النجوم من الفنانين والرياضيين وغيرهم ويتطبعون بسلوكهم وعاداتهم في اللبس أو تسريحة الشعر. هذا السلوك من قبل المراهقين أو الأطفال يعزز اعتبارهم لذاتهم. وبشكل عام فان الفرد يتماهى مع شخص محبوب أو قوي بغرض التكيف مع المواقف الصعبة وقد يحدث التقمص أو التماهي أحيانا معينة حتى مع المعتدي أو العدو، فيأخذ الفرد بالتصرف بنفس طريقة عدوه أو جلاده.</a:t>
            </a:r>
            <a:endParaRPr lang="en-US" sz="3200" dirty="0" smtClean="0">
              <a:latin typeface="Arabic Typesetting" pitchFamily="66" charset="-78"/>
              <a:cs typeface="Arabic Typesetting" pitchFamily="66" charset="-78"/>
            </a:endParaRPr>
          </a:p>
          <a:p>
            <a:pPr algn="r" rtl="1">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just" rtl="1">
              <a:buNone/>
            </a:pPr>
            <a:r>
              <a:rPr lang="ar-IQ" sz="3600" dirty="0" smtClean="0">
                <a:latin typeface="Arabic Typesetting" pitchFamily="66" charset="-78"/>
                <a:cs typeface="Arabic Typesetting" pitchFamily="66" charset="-78"/>
              </a:rPr>
              <a:t>آوالية الدفاع السادسة هي </a:t>
            </a:r>
            <a:r>
              <a:rPr lang="ar-IQ" sz="3600" b="1" dirty="0" smtClean="0">
                <a:solidFill>
                  <a:srgbClr val="00B0F0"/>
                </a:solidFill>
                <a:latin typeface="Arabic Typesetting" pitchFamily="66" charset="-78"/>
                <a:cs typeface="Arabic Typesetting" pitchFamily="66" charset="-78"/>
              </a:rPr>
              <a:t>النكوص </a:t>
            </a:r>
            <a:r>
              <a:rPr lang="en-US" sz="3600" b="1" dirty="0" smtClean="0">
                <a:solidFill>
                  <a:srgbClr val="00B0F0"/>
                </a:solidFill>
                <a:latin typeface="Arabic Typesetting" pitchFamily="66" charset="-78"/>
                <a:cs typeface="Arabic Typesetting" pitchFamily="66" charset="-78"/>
              </a:rPr>
              <a:t>regression </a:t>
            </a:r>
            <a:r>
              <a:rPr lang="ar-IQ" sz="3600" b="1" dirty="0" smtClean="0">
                <a:solidFill>
                  <a:srgbClr val="00B0F0"/>
                </a:solidFill>
                <a:latin typeface="Arabic Typesetting" pitchFamily="66" charset="-78"/>
                <a:cs typeface="Arabic Typesetting" pitchFamily="66" charset="-78"/>
              </a:rPr>
              <a:t> </a:t>
            </a:r>
            <a:r>
              <a:rPr lang="ar-IQ" sz="3600" dirty="0" smtClean="0">
                <a:latin typeface="Arabic Typesetting" pitchFamily="66" charset="-78"/>
                <a:cs typeface="Arabic Typesetting" pitchFamily="66" charset="-78"/>
              </a:rPr>
              <a:t>وهي رد فعل طفولي تجاه المواقف الضاغطة وذلك بالرجوع إلى أشكال مبكرة وبدائية من السلوك ترتبط عادة مع الفترة التي كان يحصل فيها الشخص على اكبر إرضاء. ويمكن ملاحظة هذا الميكانيزم بوضوح لدى الأطفال عند ولادة أخ أصغر لهم. كما يستخدم الكبار هذه الآوالية عندما يتصرفون بطريقة صبيانية في المواقف الجادة والحساسة. </a:t>
            </a:r>
            <a:endParaRPr lang="en-US" sz="3600" dirty="0" smtClean="0">
              <a:latin typeface="Arabic Typesetting" pitchFamily="66" charset="-78"/>
              <a:cs typeface="Arabic Typesetting" pitchFamily="66" charset="-78"/>
            </a:endParaRPr>
          </a:p>
          <a:p>
            <a:pPr algn="r" rtl="1">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7467600" cy="3581400"/>
          </a:xfrm>
        </p:spPr>
        <p:txBody>
          <a:bodyPr>
            <a:normAutofit/>
          </a:bodyPr>
          <a:lstStyle/>
          <a:p>
            <a:pPr algn="just" rtl="1">
              <a:buNone/>
            </a:pPr>
            <a:r>
              <a:rPr lang="ar-IQ" sz="3200" dirty="0" smtClean="0">
                <a:latin typeface="Arabic Typesetting" pitchFamily="66" charset="-78"/>
                <a:cs typeface="Arabic Typesetting" pitchFamily="66" charset="-78"/>
              </a:rPr>
              <a:t>ومن الأمثلة الأخرى لهذا الميكانيزم استمتاع البعض بالمرض لأنه يجلب لهم انتباه ورعاية وعطف الآخرين كما كانوا يحصلوا على ذلك في مرحلة الطفولة.</a:t>
            </a:r>
          </a:p>
          <a:p>
            <a:pPr algn="just" rtl="1">
              <a:buNone/>
            </a:pPr>
            <a:r>
              <a:rPr lang="ar-IQ" sz="3200" dirty="0" smtClean="0">
                <a:latin typeface="Arabic Typesetting" pitchFamily="66" charset="-78"/>
                <a:cs typeface="Arabic Typesetting" pitchFamily="66" charset="-78"/>
              </a:rPr>
              <a:t>آوالية الدفاع السابعة هي </a:t>
            </a:r>
            <a:r>
              <a:rPr lang="ar-IQ" sz="3200" b="1" dirty="0" smtClean="0">
                <a:solidFill>
                  <a:srgbClr val="00B0F0"/>
                </a:solidFill>
                <a:latin typeface="Arabic Typesetting" pitchFamily="66" charset="-78"/>
                <a:cs typeface="Arabic Typesetting" pitchFamily="66" charset="-78"/>
              </a:rPr>
              <a:t>رد الفعل العكسي</a:t>
            </a:r>
            <a:r>
              <a:rPr lang="en-US" sz="3200" b="1" dirty="0" smtClean="0">
                <a:solidFill>
                  <a:srgbClr val="00B0F0"/>
                </a:solidFill>
                <a:latin typeface="Arabic Typesetting" pitchFamily="66" charset="-78"/>
                <a:cs typeface="Arabic Typesetting" pitchFamily="66" charset="-78"/>
              </a:rPr>
              <a:t>reaction formation </a:t>
            </a:r>
            <a:r>
              <a:rPr lang="ar-IQ" sz="3200" dirty="0" smtClean="0">
                <a:latin typeface="Arabic Typesetting" pitchFamily="66" charset="-78"/>
                <a:cs typeface="Arabic Typesetting" pitchFamily="66" charset="-78"/>
              </a:rPr>
              <a:t>. ويتصرف الشخص هنا بطريقة معاكسة تماما لما يشعر به لاشعوريا عن طريق استخدام هذه الأوالية.</a:t>
            </a:r>
            <a:endParaRPr lang="en-US" sz="3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7467600" cy="4038600"/>
          </a:xfrm>
        </p:spPr>
        <p:txBody>
          <a:bodyPr/>
          <a:lstStyle/>
          <a:p>
            <a:pPr algn="just" rtl="1">
              <a:buNone/>
            </a:pPr>
            <a:r>
              <a:rPr lang="ar-IQ" sz="3600" dirty="0" smtClean="0">
                <a:latin typeface="Arabic Typesetting" pitchFamily="66" charset="-78"/>
                <a:cs typeface="Arabic Typesetting" pitchFamily="66" charset="-78"/>
              </a:rPr>
              <a:t>مثال على ذلك، طفل عمره 5سنوات يقوم وبشكل متكرر باحتضان أخاه الأصغر وتقبيله وبعنف أحيانا، والحقيقة ان هذا الحب المتطرف </a:t>
            </a:r>
            <a:r>
              <a:rPr lang="en-US" sz="3600" dirty="0" smtClean="0">
                <a:latin typeface="Arabic Typesetting" pitchFamily="66" charset="-78"/>
                <a:cs typeface="Arabic Typesetting" pitchFamily="66" charset="-78"/>
              </a:rPr>
              <a:t>excessive</a:t>
            </a:r>
            <a:r>
              <a:rPr lang="ar-IQ" sz="3600" dirty="0" smtClean="0">
                <a:latin typeface="Arabic Typesetting" pitchFamily="66" charset="-78"/>
                <a:cs typeface="Arabic Typesetting" pitchFamily="66" charset="-78"/>
              </a:rPr>
              <a:t> هو طريقة لإبعاد مشاعر الكره والغيرة من وعي الصغير. ومن الناحية التقليدية فان السلوك المتطرف يعتبر مؤشر على وجود رغبة في الاتجاه المعاكس للسلوك الظاهر. فالأدب المبالغ فيه ربما يعكس دوافع مكبوتة عظيمة للعدوان.</a:t>
            </a:r>
            <a:endParaRPr lang="en-US" sz="3600" dirty="0" smtClean="0">
              <a:latin typeface="Arabic Typesetting" pitchFamily="66" charset="-78"/>
              <a:cs typeface="Arabic Typesetting" pitchFamily="66" charset="-78"/>
            </a:endParaRPr>
          </a:p>
          <a:p>
            <a:pPr algn="r" rtl="1">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8200"/>
            <a:ext cx="7467600" cy="4191000"/>
          </a:xfrm>
        </p:spPr>
        <p:txBody>
          <a:bodyPr>
            <a:normAutofit/>
          </a:bodyPr>
          <a:lstStyle/>
          <a:p>
            <a:pPr algn="just" rtl="1">
              <a:buNone/>
            </a:pPr>
            <a:r>
              <a:rPr lang="ar-IQ" sz="3200" dirty="0" smtClean="0">
                <a:latin typeface="Arabic Typesetting" pitchFamily="66" charset="-78"/>
                <a:cs typeface="Arabic Typesetting" pitchFamily="66" charset="-78"/>
              </a:rPr>
              <a:t>آوالية الدفاع الثامنة هي </a:t>
            </a:r>
            <a:r>
              <a:rPr lang="ar-IQ" sz="3200" b="1" dirty="0" smtClean="0">
                <a:solidFill>
                  <a:srgbClr val="00B0F0"/>
                </a:solidFill>
                <a:latin typeface="Arabic Typesetting" pitchFamily="66" charset="-78"/>
                <a:cs typeface="Arabic Typesetting" pitchFamily="66" charset="-78"/>
              </a:rPr>
              <a:t>الإسقاط </a:t>
            </a:r>
            <a:r>
              <a:rPr lang="en-US" sz="3200" b="1" dirty="0" smtClean="0">
                <a:solidFill>
                  <a:srgbClr val="00B0F0"/>
                </a:solidFill>
                <a:latin typeface="Arabic Typesetting" pitchFamily="66" charset="-78"/>
                <a:cs typeface="Arabic Typesetting" pitchFamily="66" charset="-78"/>
              </a:rPr>
              <a:t>projection </a:t>
            </a:r>
            <a:r>
              <a:rPr lang="ar-IQ" sz="3200" dirty="0" smtClean="0">
                <a:latin typeface="Arabic Typesetting" pitchFamily="66" charset="-78"/>
                <a:cs typeface="Arabic Typesetting" pitchFamily="66" charset="-78"/>
              </a:rPr>
              <a:t>. وهي إحدى الطرق التي يستبعد الإفراد من خلالها عن أنفسهم مالا يودون معرفته أو مالا يريدون الاعتراف به من سمات أو مشاعر أو خصائص شخصية خاصة بهم، وذلك من خلال نسبة هذه السمات أو المشاعر أو الخصائص التي تستثير مشاعر القلق والانزعاج لديهم وانتقاد الآخرين إلى الآخرين أنفسهم. هناك مثلا من يشتكي بالقول"لا يوجد من يحبني". هذا الميكانيزم يسمح لهذا الشخص من جهة بتبرير تقليله لشأن الآخرين، كما انه يسمح له من جهة أخرى بتبرير نزعاته العدوانية تجاه الآخرين.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7467600" cy="4191000"/>
          </a:xfrm>
        </p:spPr>
        <p:txBody>
          <a:bodyPr>
            <a:normAutofit/>
          </a:bodyPr>
          <a:lstStyle/>
          <a:p>
            <a:pPr algn="just" rtl="1">
              <a:buNone/>
            </a:pPr>
            <a:r>
              <a:rPr lang="ar-IQ" sz="3200" dirty="0" smtClean="0">
                <a:latin typeface="Arabic Typesetting" pitchFamily="66" charset="-78"/>
                <a:cs typeface="Arabic Typesetting" pitchFamily="66" charset="-78"/>
              </a:rPr>
              <a:t>فتكون العبارة الكاملة على مستوى الوعي"إنهم لا يحبوني..لذا فهم لا يستحقون مني أي اهتمام" والحقيقة على مستوى اللاوعي هي"إني اكره الآخرين..لذا فهم لا يستحقون اهتمامي". </a:t>
            </a:r>
            <a:endParaRPr lang="en-US" sz="3200" dirty="0" smtClean="0">
              <a:latin typeface="Arabic Typesetting" pitchFamily="66" charset="-78"/>
              <a:cs typeface="Arabic Typesetting" pitchFamily="66" charset="-78"/>
            </a:endParaRPr>
          </a:p>
          <a:p>
            <a:pPr algn="just" rtl="1">
              <a:buNone/>
            </a:pPr>
            <a:r>
              <a:rPr lang="ar-IQ" sz="3200" dirty="0" smtClean="0">
                <a:latin typeface="Arabic Typesetting" pitchFamily="66" charset="-78"/>
                <a:cs typeface="Arabic Typesetting" pitchFamily="66" charset="-78"/>
              </a:rPr>
              <a:t>يحمي هذا الميكانيزم الأنا من الأفكار والسمات والمشاعر التي لا يمكن تقبلها. ويعتبره بعض المختصين من أقوى وأخطر الأواليات لأنه فعال جدا في خفض القلق، ولكن هذا يكون على حساب تشويه الحقيقة...حقيقة الذات والواقع. </a:t>
            </a:r>
          </a:p>
          <a:p>
            <a:pPr algn="just" rtl="1">
              <a:buNone/>
            </a:pPr>
            <a:r>
              <a:rPr lang="ar-IQ" sz="3200" dirty="0" smtClean="0">
                <a:latin typeface="Arabic Typesetting" pitchFamily="66" charset="-78"/>
                <a:cs typeface="Arabic Typesetting" pitchFamily="66" charset="-78"/>
              </a:rPr>
              <a:t>آوالية الدفاع التاسعة هي </a:t>
            </a:r>
            <a:r>
              <a:rPr lang="ar-IQ" sz="3200" b="1" dirty="0" smtClean="0">
                <a:solidFill>
                  <a:srgbClr val="00B0F0"/>
                </a:solidFill>
                <a:latin typeface="Arabic Typesetting" pitchFamily="66" charset="-78"/>
                <a:cs typeface="Arabic Typesetting" pitchFamily="66" charset="-78"/>
              </a:rPr>
              <a:t>الإنكار </a:t>
            </a:r>
            <a:r>
              <a:rPr lang="en-US" sz="3200" b="1" dirty="0" smtClean="0">
                <a:solidFill>
                  <a:srgbClr val="00B0F0"/>
                </a:solidFill>
                <a:latin typeface="Arabic Typesetting" pitchFamily="66" charset="-78"/>
                <a:cs typeface="Arabic Typesetting" pitchFamily="66" charset="-78"/>
              </a:rPr>
              <a:t>denial </a:t>
            </a:r>
            <a:r>
              <a:rPr lang="ar-IQ" sz="3200" dirty="0" smtClean="0">
                <a:latin typeface="Arabic Typesetting" pitchFamily="66" charset="-78"/>
                <a:cs typeface="Arabic Typesetting" pitchFamily="66" charset="-78"/>
              </a:rPr>
              <a:t>. يرفض الشخص هنا رؤية الأشياء كما هي، ويراها فقط كما يحب هو ان يراها.</a:t>
            </a:r>
            <a:endParaRPr lang="en-US" sz="3200" dirty="0" smtClean="0">
              <a:latin typeface="Arabic Typesetting" pitchFamily="66" charset="-78"/>
              <a:cs typeface="Arabic Typesetting" pitchFamily="66" charset="-78"/>
            </a:endParaRPr>
          </a:p>
          <a:p>
            <a:pPr algn="r" rtl="1">
              <a:buNone/>
            </a:pPr>
            <a:endParaRPr lang="en-US" sz="32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219200"/>
            <a:ext cx="7467600" cy="3810000"/>
          </a:xfrm>
        </p:spPr>
        <p:txBody>
          <a:bodyPr/>
          <a:lstStyle/>
          <a:p>
            <a:pPr algn="just" rtl="1">
              <a:buNone/>
            </a:pPr>
            <a:r>
              <a:rPr lang="ar-IQ" sz="3600" dirty="0" smtClean="0">
                <a:latin typeface="Arabic Typesetting" pitchFamily="66" charset="-78"/>
                <a:cs typeface="Arabic Typesetting" pitchFamily="66" charset="-78"/>
              </a:rPr>
              <a:t>أو انه يتصرف بطريقة يحاول من خلالها إنكار مشاعر أو أفكار معينة لأنها تهدد ذاته وتستثير مشاعر القلق لديه. مثال ذلك رفض فكرة فقدان شخص عزيز علينا. أو رفض الأطروحات التي يمكن ان تكشف عن نقاط الضعف فينا. ويمكن اعتبار حالة الإغماء عند التعرض إلى موقف ضاغط لا يمكن تحمله كأقصى حالات الإنكار تطرفا، حيث يتم من خلال الإغماء رفض الوجود والعالم ككل. </a:t>
            </a:r>
            <a:endParaRPr lang="en-US" sz="3600" dirty="0" smtClean="0">
              <a:latin typeface="Arabic Typesetting" pitchFamily="66" charset="-78"/>
              <a:cs typeface="Arabic Typesetting" pitchFamily="66" charset="-78"/>
            </a:endParaRPr>
          </a:p>
          <a:p>
            <a:pPr algn="r" rtl="1">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sz="quarter" idx="1"/>
          </p:nvPr>
        </p:nvSpPr>
        <p:spPr>
          <a:xfrm>
            <a:off x="457200" y="1600200"/>
            <a:ext cx="7467600" cy="3886200"/>
          </a:xfrm>
        </p:spPr>
        <p:txBody>
          <a:bodyPr>
            <a:normAutofit/>
          </a:bodyPr>
          <a:lstStyle/>
          <a:p>
            <a:pPr algn="just" rtl="1"/>
            <a:r>
              <a:rPr lang="ar-IQ" sz="3200" dirty="0" smtClean="0">
                <a:latin typeface="Arabic Typesetting" pitchFamily="66" charset="-78"/>
                <a:cs typeface="Arabic Typesetting" pitchFamily="66" charset="-78"/>
              </a:rPr>
              <a:t>ب‌-	</a:t>
            </a:r>
            <a:r>
              <a:rPr lang="ar-IQ" sz="3200" dirty="0" smtClean="0">
                <a:solidFill>
                  <a:srgbClr val="FF0000"/>
                </a:solidFill>
                <a:latin typeface="Arabic Typesetting" pitchFamily="66" charset="-78"/>
                <a:cs typeface="Arabic Typesetting" pitchFamily="66" charset="-78"/>
              </a:rPr>
              <a:t>نمط مضطرب</a:t>
            </a:r>
            <a:r>
              <a:rPr lang="ar-IQ" sz="3200" dirty="0" smtClean="0">
                <a:latin typeface="Arabic Typesetting" pitchFamily="66" charset="-78"/>
                <a:cs typeface="Arabic Typesetting" pitchFamily="66" charset="-78"/>
              </a:rPr>
              <a:t>، وهو يعكس فشل الاستجابات الدفاعية السابقة في خفض التوتر أو الضغط. ويمكن تقسيم النمط المضطرب إلى قسمين، الأمراض النفسية والعقلية، واضطرابات الشخصية. </a:t>
            </a:r>
          </a:p>
          <a:p>
            <a:pPr lvl="0" algn="just" rtl="1">
              <a:buNone/>
            </a:pPr>
            <a:r>
              <a:rPr lang="ar-IQ" sz="3200" dirty="0" smtClean="0">
                <a:latin typeface="Arabic Typesetting" pitchFamily="66" charset="-78"/>
                <a:cs typeface="Arabic Typesetting" pitchFamily="66" charset="-78"/>
              </a:rPr>
              <a:t>علي: ممكن توضح بتفصيل أكبر؟</a:t>
            </a:r>
          </a:p>
          <a:p>
            <a:pPr lvl="0" algn="just" rtl="1">
              <a:buNone/>
            </a:pPr>
            <a:r>
              <a:rPr lang="ar-IQ" sz="3200" dirty="0" smtClean="0">
                <a:latin typeface="Arabic Typesetting" pitchFamily="66" charset="-78"/>
                <a:cs typeface="Arabic Typesetting" pitchFamily="66" charset="-78"/>
              </a:rPr>
              <a:t>محمد: أكيد. راح أبدي اتكلم عن النمـــــط الدفاعي. وهذا يجرنا الى الكلام عن آواليات الدفاع.</a:t>
            </a:r>
          </a:p>
          <a:p>
            <a:pPr algn="just" rtl="1">
              <a:buNone/>
            </a:pPr>
            <a:endParaRPr lang="en-US" sz="3200" dirty="0" smtClean="0">
              <a:latin typeface="Arabic Typesetting" pitchFamily="66" charset="-78"/>
              <a:cs typeface="Arabic Typesetting" pitchFamily="66" charset="-78"/>
            </a:endParaRPr>
          </a:p>
          <a:p>
            <a:pPr algn="r" rtl="1">
              <a:buNone/>
            </a:pPr>
            <a:endParaRPr lang="en-US" sz="3200" dirty="0">
              <a:latin typeface="Arabic Typesetting" pitchFamily="66" charset="-78"/>
              <a:cs typeface="Arabic Typesetting" pitchFamily="66" charset="-7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7467600" cy="4724400"/>
          </a:xfrm>
        </p:spPr>
        <p:txBody>
          <a:bodyPr>
            <a:noAutofit/>
          </a:bodyPr>
          <a:lstStyle/>
          <a:p>
            <a:pPr algn="just" rtl="1">
              <a:buNone/>
            </a:pPr>
            <a:r>
              <a:rPr lang="ar-IQ" sz="3200" dirty="0" smtClean="0">
                <a:latin typeface="Arabic Typesetting" pitchFamily="66" charset="-78"/>
                <a:cs typeface="Arabic Typesetting" pitchFamily="66" charset="-78"/>
              </a:rPr>
              <a:t>علي: موضوع شيق. لكن هل نستخدم نحن البشر جميعنا آواليات الدفاع هذه؟</a:t>
            </a:r>
          </a:p>
          <a:p>
            <a:pPr algn="just" rtl="1">
              <a:buNone/>
            </a:pPr>
            <a:r>
              <a:rPr lang="ar-IQ" sz="3200" dirty="0" smtClean="0">
                <a:latin typeface="Arabic Typesetting" pitchFamily="66" charset="-78"/>
                <a:cs typeface="Arabic Typesetting" pitchFamily="66" charset="-78"/>
              </a:rPr>
              <a:t>محمد: بالنسبة الى فرويد نعم. ما عدا المحللين النفسيين باعتبار انهم يدركون هذه الآواليات لذا فاذا أستخدموها فسوف يستخدموها بشكل واعي فلا تعتبر حينها آوالية دفاعية بل ستراتيجية تكيفية واعية. عدا ذلك اننا جميعنا نستخدم أواليات الدفاع من وقت إلى آخر.</a:t>
            </a:r>
          </a:p>
          <a:p>
            <a:pPr algn="just" rtl="1">
              <a:buNone/>
            </a:pPr>
            <a:r>
              <a:rPr lang="ar-IQ" sz="3200" dirty="0" smtClean="0">
                <a:latin typeface="Arabic Typesetting" pitchFamily="66" charset="-78"/>
                <a:cs typeface="Arabic Typesetting" pitchFamily="66" charset="-78"/>
              </a:rPr>
              <a:t>علي: هل هناك مشكلة في إستخدامنا لهذه الآواليات؟</a:t>
            </a:r>
          </a:p>
          <a:p>
            <a:pPr algn="just" rtl="1">
              <a:buNone/>
            </a:pPr>
            <a:r>
              <a:rPr lang="ar-IQ" sz="3200" dirty="0" smtClean="0">
                <a:latin typeface="Arabic Typesetting" pitchFamily="66" charset="-78"/>
                <a:cs typeface="Arabic Typesetting" pitchFamily="66" charset="-78"/>
              </a:rPr>
              <a:t>محمد: استخدامها بشكل معقول ومعتدل يمكن ان يكون مقبولا وغير مؤذٍ لغرض الاستمرار في الحياة وبشكل سليم قدر الإمكان.</a:t>
            </a:r>
            <a:endParaRPr lang="en-US" sz="3200" dirty="0">
              <a:latin typeface="Arabic Typesetting" pitchFamily="66" charset="-78"/>
              <a:cs typeface="Arabic Typesetting" pitchFamily="66" charset="-78"/>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1066800"/>
            <a:ext cx="7467600" cy="4572000"/>
          </a:xfrm>
        </p:spPr>
        <p:txBody>
          <a:bodyPr>
            <a:normAutofit/>
          </a:bodyPr>
          <a:lstStyle/>
          <a:p>
            <a:pPr algn="just" rtl="1">
              <a:buNone/>
            </a:pPr>
            <a:r>
              <a:rPr lang="ar-IQ" sz="3200" dirty="0" smtClean="0">
                <a:latin typeface="Arabic Typesetting" pitchFamily="66" charset="-78"/>
                <a:cs typeface="Arabic Typesetting" pitchFamily="66" charset="-78"/>
              </a:rPr>
              <a:t>ولكن هذه الأواليات واقعاً لا تحل مشاكلنا كما انها تشوه الحقيقة والواقع. اما اذا استخدمت بكثرة </a:t>
            </a:r>
            <a:r>
              <a:rPr lang="en-US" sz="3200" dirty="0" smtClean="0">
                <a:latin typeface="Arabic Typesetting" pitchFamily="66" charset="-78"/>
                <a:cs typeface="Arabic Typesetting" pitchFamily="66" charset="-78"/>
              </a:rPr>
              <a:t>excess</a:t>
            </a:r>
            <a:r>
              <a:rPr lang="ar-IQ" sz="3200" dirty="0" smtClean="0">
                <a:latin typeface="Arabic Typesetting" pitchFamily="66" charset="-78"/>
                <a:cs typeface="Arabic Typesetting" pitchFamily="66" charset="-78"/>
              </a:rPr>
              <a:t> فانها سوف تسيطر على الفرد وتتداخل مع المهام المطلوب منا أداؤها في حياتنا اليومية وربما تؤدي بنا في النهاية إلى الوقوع فريسة نوبات متكررة من القلق ومشاعر التعاسة </a:t>
            </a:r>
            <a:r>
              <a:rPr lang="en-US" sz="3200" dirty="0" smtClean="0">
                <a:latin typeface="Arabic Typesetting" pitchFamily="66" charset="-78"/>
                <a:cs typeface="Arabic Typesetting" pitchFamily="66" charset="-78"/>
              </a:rPr>
              <a:t>misery</a:t>
            </a:r>
            <a:r>
              <a:rPr lang="ar-IQ" sz="3200" dirty="0" smtClean="0">
                <a:latin typeface="Arabic Typesetting" pitchFamily="66" charset="-78"/>
                <a:cs typeface="Arabic Typesetting" pitchFamily="66" charset="-78"/>
              </a:rPr>
              <a:t> واضطرابات يمكن ملاحظتها في سلوكنا. </a:t>
            </a:r>
          </a:p>
          <a:p>
            <a:pPr algn="just" rtl="1">
              <a:buNone/>
            </a:pPr>
            <a:r>
              <a:rPr lang="ar-IQ" sz="3200" dirty="0" smtClean="0">
                <a:latin typeface="Arabic Typesetting" pitchFamily="66" charset="-78"/>
                <a:cs typeface="Arabic Typesetting" pitchFamily="66" charset="-78"/>
              </a:rPr>
              <a:t>علي: يبدوا ان فرويد ينظر الى الانسان باعتباره كائن مخادع؟</a:t>
            </a:r>
          </a:p>
          <a:p>
            <a:pPr algn="just" rtl="1">
              <a:buNone/>
            </a:pPr>
            <a:r>
              <a:rPr lang="ar-IQ" sz="3200" dirty="0" smtClean="0">
                <a:latin typeface="Arabic Typesetting" pitchFamily="66" charset="-78"/>
                <a:cs typeface="Arabic Typesetting" pitchFamily="66" charset="-78"/>
              </a:rPr>
              <a:t>محمد: نعم يمكنك قول ذلك. فهذه الأواليات تُظهر براعة </a:t>
            </a:r>
            <a:r>
              <a:rPr lang="en-US" sz="3200" dirty="0" smtClean="0">
                <a:latin typeface="Arabic Typesetting" pitchFamily="66" charset="-78"/>
                <a:cs typeface="Arabic Typesetting" pitchFamily="66" charset="-78"/>
              </a:rPr>
              <a:t>ingenuity</a:t>
            </a:r>
            <a:r>
              <a:rPr lang="ar-IQ" sz="3200" dirty="0" smtClean="0">
                <a:latin typeface="Arabic Typesetting" pitchFamily="66" charset="-78"/>
                <a:cs typeface="Arabic Typesetting" pitchFamily="66" charset="-78"/>
              </a:rPr>
              <a:t> الإنسان في خداع </a:t>
            </a:r>
            <a:r>
              <a:rPr lang="en-US" sz="3200" dirty="0" smtClean="0">
                <a:latin typeface="Arabic Typesetting" pitchFamily="66" charset="-78"/>
                <a:cs typeface="Arabic Typesetting" pitchFamily="66" charset="-78"/>
              </a:rPr>
              <a:t>deluding</a:t>
            </a:r>
            <a:r>
              <a:rPr lang="ar-IQ" sz="3200" dirty="0" smtClean="0">
                <a:latin typeface="Arabic Typesetting" pitchFamily="66" charset="-78"/>
                <a:cs typeface="Arabic Typesetting" pitchFamily="66" charset="-78"/>
              </a:rPr>
              <a:t> نفسه.</a:t>
            </a:r>
            <a:endParaRPr lang="en-US" sz="3200" dirty="0" smtClean="0">
              <a:latin typeface="Arabic Typesetting" pitchFamily="66" charset="-78"/>
              <a:cs typeface="Arabic Typesetting" pitchFamily="66" charset="-78"/>
            </a:endParaRPr>
          </a:p>
          <a:p>
            <a:pPr algn="r" rtl="1">
              <a:buNone/>
            </a:pPr>
            <a:endParaRPr lang="en-US" sz="32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7467600" cy="4572000"/>
          </a:xfrm>
        </p:spPr>
        <p:txBody>
          <a:bodyPr>
            <a:normAutofit/>
          </a:bodyPr>
          <a:lstStyle/>
          <a:p>
            <a:pPr algn="just" rtl="1">
              <a:buNone/>
            </a:pPr>
            <a:r>
              <a:rPr lang="ar-IQ" sz="3200" dirty="0" smtClean="0">
                <a:latin typeface="Arabic Typesetting" pitchFamily="66" charset="-78"/>
                <a:cs typeface="Arabic Typesetting" pitchFamily="66" charset="-78"/>
              </a:rPr>
              <a:t>فمن خلال هذه الآواليات يقنع الإنسان نفسه انه لا يرغب في الأهداف التي يشعر بها بشكل حقيقي في داخله، وان دوافعه بشكل عام هي مقبولة، وانه يعيش من اجل قيمه ومبادئه وقيم ومبادئ مجتمعه، وان خيباته يمكن تجاوزها ونسيانها...الخ. بشكل عام، فالإنسان أمام خيارين الأول، ان يتحمل وطأة وثقل الحقيقة والألم الذي يترتب على هذه المعرفة ويكون بالتالي أقرب الجميع إليها. أو ان يتقبل تشويه الحقيقة وبالتالي الابتعاد عنها في مقابل الحصول على شئ من الاستقرار النفسي الكاذب. </a:t>
            </a:r>
            <a:endParaRPr lang="en-US" sz="3200" dirty="0" smtClean="0">
              <a:latin typeface="Arabic Typesetting" pitchFamily="66" charset="-78"/>
              <a:cs typeface="Arabic Typesetting" pitchFamily="66" charset="-78"/>
            </a:endParaRPr>
          </a:p>
          <a:p>
            <a:pPr algn="just" rtl="1">
              <a:buNone/>
            </a:pPr>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143000"/>
            <a:ext cx="7467600" cy="4419600"/>
          </a:xfrm>
        </p:spPr>
        <p:txBody>
          <a:bodyPr>
            <a:noAutofit/>
          </a:bodyPr>
          <a:lstStyle/>
          <a:p>
            <a:pPr lvl="0" algn="just" rtl="1">
              <a:buNone/>
            </a:pPr>
            <a:r>
              <a:rPr lang="ar-IQ" sz="3200" dirty="0" smtClean="0">
                <a:latin typeface="Arabic Typesetting" pitchFamily="66" charset="-78"/>
                <a:cs typeface="Arabic Typesetting" pitchFamily="66" charset="-78"/>
              </a:rPr>
              <a:t>على: وشنو هذه آواليات الدفاع؟</a:t>
            </a:r>
          </a:p>
          <a:p>
            <a:pPr lvl="0" algn="just" rtl="1">
              <a:buNone/>
            </a:pPr>
            <a:r>
              <a:rPr lang="ar-IQ" sz="3200" dirty="0" smtClean="0">
                <a:latin typeface="Arabic Typesetting" pitchFamily="66" charset="-78"/>
                <a:cs typeface="Arabic Typesetting" pitchFamily="66" charset="-78"/>
              </a:rPr>
              <a:t>محمد: بالأنكليزية أسمها ميكانيزمات الدفاع </a:t>
            </a:r>
            <a:r>
              <a:rPr lang="en-US" sz="3200" dirty="0" smtClean="0">
                <a:latin typeface="Arabic Typesetting" pitchFamily="66" charset="-78"/>
                <a:cs typeface="Arabic Typesetting" pitchFamily="66" charset="-78"/>
              </a:rPr>
              <a:t>Defense Mechanisms </a:t>
            </a:r>
            <a:endParaRPr lang="ar-IQ" sz="3200" dirty="0" smtClean="0">
              <a:latin typeface="Arabic Typesetting" pitchFamily="66" charset="-78"/>
              <a:cs typeface="Arabic Typesetting" pitchFamily="66" charset="-78"/>
            </a:endParaRPr>
          </a:p>
          <a:p>
            <a:pPr algn="just" rtl="1">
              <a:buNone/>
            </a:pPr>
            <a:r>
              <a:rPr lang="ar-IQ" sz="3200" dirty="0" smtClean="0">
                <a:latin typeface="Arabic Typesetting" pitchFamily="66" charset="-78"/>
                <a:cs typeface="Arabic Typesetting" pitchFamily="66" charset="-78"/>
              </a:rPr>
              <a:t>وتعتبر أحدى مساهمات (فرويد) المهمة في دراسة وفهم السلوك الإنساني، وطورت ابنته (آنا) هذه المساهمة فيما بعد. و ميكانيزمات الدفاع أو أواليات الدفاع عبارة عن "عمليات ذهنية </a:t>
            </a:r>
            <a:r>
              <a:rPr lang="ar-IQ" sz="3200" dirty="0" smtClean="0">
                <a:solidFill>
                  <a:srgbClr val="FF0000"/>
                </a:solidFill>
                <a:latin typeface="Arabic Typesetting" pitchFamily="66" charset="-78"/>
                <a:cs typeface="Arabic Typesetting" pitchFamily="66" charset="-78"/>
              </a:rPr>
              <a:t>لاواعية</a:t>
            </a:r>
            <a:r>
              <a:rPr lang="ar-IQ" sz="3200" dirty="0" smtClean="0">
                <a:latin typeface="Arabic Typesetting" pitchFamily="66" charset="-78"/>
                <a:cs typeface="Arabic Typesetting" pitchFamily="66" charset="-78"/>
              </a:rPr>
              <a:t> هدفها حماية الأنا من الأفكار والمشاعر التي لا يمكن معالجتها بشكل واعي.“</a:t>
            </a:r>
          </a:p>
          <a:p>
            <a:pPr algn="just" rtl="1">
              <a:buNone/>
            </a:pPr>
            <a:r>
              <a:rPr lang="ar-IQ" sz="3200" dirty="0" smtClean="0">
                <a:latin typeface="Arabic Typesetting" pitchFamily="66" charset="-78"/>
                <a:cs typeface="Arabic Typesetting" pitchFamily="66" charset="-78"/>
              </a:rPr>
              <a:t>علي: يعني هذه الآواليات نستخدمها بشكل لا واعي؟</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62000"/>
            <a:ext cx="7467600" cy="4724400"/>
          </a:xfrm>
        </p:spPr>
        <p:txBody>
          <a:bodyPr>
            <a:noAutofit/>
          </a:bodyPr>
          <a:lstStyle/>
          <a:p>
            <a:pPr algn="just" rtl="1">
              <a:buNone/>
            </a:pPr>
            <a:r>
              <a:rPr lang="ar-IQ" sz="3200" dirty="0" smtClean="0">
                <a:latin typeface="Arabic Typesetting" pitchFamily="66" charset="-78"/>
                <a:cs typeface="Arabic Typesetting" pitchFamily="66" charset="-78"/>
              </a:rPr>
              <a:t>محمد: نعم</a:t>
            </a:r>
          </a:p>
          <a:p>
            <a:pPr algn="just" rtl="1">
              <a:buNone/>
            </a:pPr>
            <a:r>
              <a:rPr lang="ar-IQ" sz="3200" dirty="0" smtClean="0">
                <a:latin typeface="Arabic Typesetting" pitchFamily="66" charset="-78"/>
                <a:cs typeface="Arabic Typesetting" pitchFamily="66" charset="-78"/>
              </a:rPr>
              <a:t>علي : حتى نعالج بيها أفكار أو رغبات عندنا أيضاً هي غير واعية؟</a:t>
            </a:r>
          </a:p>
          <a:p>
            <a:pPr algn="just" rtl="1">
              <a:buNone/>
            </a:pPr>
            <a:r>
              <a:rPr lang="ar-IQ" sz="3200" dirty="0" smtClean="0">
                <a:latin typeface="Arabic Typesetting" pitchFamily="66" charset="-78"/>
                <a:cs typeface="Arabic Typesetting" pitchFamily="66" charset="-78"/>
              </a:rPr>
              <a:t>محمد: نعم</a:t>
            </a:r>
          </a:p>
          <a:p>
            <a:pPr algn="just" rtl="1">
              <a:buNone/>
            </a:pPr>
            <a:r>
              <a:rPr lang="ar-IQ" sz="3200" dirty="0" smtClean="0">
                <a:latin typeface="Arabic Typesetting" pitchFamily="66" charset="-78"/>
                <a:cs typeface="Arabic Typesetting" pitchFamily="66" charset="-78"/>
              </a:rPr>
              <a:t>علي: كلشي مافتهمت.</a:t>
            </a:r>
          </a:p>
          <a:p>
            <a:pPr algn="just" rtl="1">
              <a:buNone/>
            </a:pPr>
            <a:r>
              <a:rPr lang="ar-IQ" sz="3200" dirty="0" smtClean="0">
                <a:latin typeface="Arabic Typesetting" pitchFamily="66" charset="-78"/>
                <a:cs typeface="Arabic Typesetting" pitchFamily="66" charset="-78"/>
              </a:rPr>
              <a:t>محمد: بالنسبة الى فرويد وأبنته آنا، فأن الإنسان ملئ بالأفكار والرغبات غير المقبولة.</a:t>
            </a:r>
          </a:p>
          <a:p>
            <a:pPr algn="just" rtl="1">
              <a:buNone/>
            </a:pPr>
            <a:r>
              <a:rPr lang="ar-IQ" sz="3200" dirty="0" smtClean="0">
                <a:latin typeface="Arabic Typesetting" pitchFamily="66" charset="-78"/>
                <a:cs typeface="Arabic Typesetting" pitchFamily="66" charset="-78"/>
              </a:rPr>
              <a:t>علي: غير مقبولة مِن مَن.</a:t>
            </a:r>
          </a:p>
          <a:p>
            <a:pPr algn="just" rtl="1">
              <a:buNone/>
            </a:pPr>
            <a:r>
              <a:rPr lang="ar-IQ" sz="3200" dirty="0" smtClean="0">
                <a:latin typeface="Arabic Typesetting" pitchFamily="66" charset="-78"/>
                <a:cs typeface="Arabic Typesetting" pitchFamily="66" charset="-78"/>
              </a:rPr>
              <a:t>محمد: من الإنسان نفسه، ومن المجتمع الذي يعيش فيه أيضاً.</a:t>
            </a:r>
          </a:p>
          <a:p>
            <a:pPr algn="just" rtl="1">
              <a:buNone/>
            </a:pPr>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7467600" cy="3733800"/>
          </a:xfrm>
        </p:spPr>
        <p:txBody>
          <a:bodyPr/>
          <a:lstStyle/>
          <a:p>
            <a:pPr algn="just" rtl="1">
              <a:buNone/>
            </a:pPr>
            <a:r>
              <a:rPr lang="ar-IQ" sz="3200" dirty="0" smtClean="0">
                <a:latin typeface="Arabic Typesetting" pitchFamily="66" charset="-78"/>
                <a:cs typeface="Arabic Typesetting" pitchFamily="66" charset="-78"/>
              </a:rPr>
              <a:t>علي: طيب، لماذا هي غير مقبولة بالأساس؟ </a:t>
            </a:r>
          </a:p>
          <a:p>
            <a:pPr algn="just" rtl="1">
              <a:buNone/>
            </a:pPr>
            <a:r>
              <a:rPr lang="ar-IQ" sz="3200" dirty="0" smtClean="0">
                <a:latin typeface="Arabic Typesetting" pitchFamily="66" charset="-78"/>
                <a:cs typeface="Arabic Typesetting" pitchFamily="66" charset="-78"/>
              </a:rPr>
              <a:t>محمد: لأنها تدور حول موضوعات جنسية وعدوانية!!</a:t>
            </a:r>
          </a:p>
          <a:p>
            <a:pPr algn="just" rtl="1">
              <a:buNone/>
            </a:pPr>
            <a:r>
              <a:rPr lang="ar-IQ" sz="3200" dirty="0" smtClean="0">
                <a:latin typeface="Arabic Typesetting" pitchFamily="66" charset="-78"/>
                <a:cs typeface="Arabic Typesetting" pitchFamily="66" charset="-78"/>
              </a:rPr>
              <a:t>علي: وهذه الأشياء موجودة في داخلنا؟</a:t>
            </a:r>
          </a:p>
          <a:p>
            <a:pPr algn="just" rtl="1">
              <a:buNone/>
            </a:pPr>
            <a:r>
              <a:rPr lang="ar-IQ" sz="3200" dirty="0" smtClean="0">
                <a:latin typeface="Arabic Typesetting" pitchFamily="66" charset="-78"/>
                <a:cs typeface="Arabic Typesetting" pitchFamily="66" charset="-78"/>
              </a:rPr>
              <a:t>محمد: بالنسبة الى فرويد، نعم</a:t>
            </a:r>
          </a:p>
          <a:p>
            <a:pPr algn="just" rtl="1">
              <a:buNone/>
            </a:pPr>
            <a:r>
              <a:rPr lang="ar-IQ" sz="3200" dirty="0" smtClean="0">
                <a:latin typeface="Arabic Typesetting" pitchFamily="66" charset="-78"/>
                <a:cs typeface="Arabic Typesetting" pitchFamily="66" charset="-78"/>
              </a:rPr>
              <a:t>علي: أكمل رجاءً</a:t>
            </a:r>
          </a:p>
          <a:p>
            <a:pPr algn="just" rtl="1">
              <a:buNone/>
            </a:pPr>
            <a:endParaRPr lang="ar-IQ" dirty="0" smtClean="0">
              <a:latin typeface="Arabic Typesetting" pitchFamily="66" charset="-78"/>
              <a:cs typeface="Arabic Typesetting" pitchFamily="66" charset="-78"/>
            </a:endParaRPr>
          </a:p>
          <a:p>
            <a:pPr algn="r" rtl="1">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143000"/>
            <a:ext cx="7467600" cy="4873752"/>
          </a:xfrm>
        </p:spPr>
        <p:txBody>
          <a:bodyPr>
            <a:normAutofit/>
          </a:bodyPr>
          <a:lstStyle/>
          <a:p>
            <a:pPr algn="just" rtl="1">
              <a:buNone/>
            </a:pPr>
            <a:r>
              <a:rPr lang="ar-IQ" sz="3200" dirty="0" smtClean="0">
                <a:latin typeface="Arabic Typesetting" pitchFamily="66" charset="-78"/>
                <a:cs typeface="Arabic Typesetting" pitchFamily="66" charset="-78"/>
              </a:rPr>
              <a:t>محمد: لذلك الإنسان بما انه لا يستطيع ان يكشف عن هذه الأفكار والرغبات بشكل واعي، فهو أيضاً لن يستطيع أن يعالجها بشكل واعي.</a:t>
            </a:r>
          </a:p>
          <a:p>
            <a:pPr algn="just" rtl="1">
              <a:buNone/>
            </a:pPr>
            <a:r>
              <a:rPr lang="ar-IQ" sz="3200" dirty="0" smtClean="0">
                <a:latin typeface="Arabic Typesetting" pitchFamily="66" charset="-78"/>
                <a:cs typeface="Arabic Typesetting" pitchFamily="66" charset="-78"/>
              </a:rPr>
              <a:t>علي: فهمت. لكن، ماذا يمكن ان يحصل اذا تعاملنا مع هذه الافكار والرغبات بشكل واعي؟</a:t>
            </a:r>
          </a:p>
          <a:p>
            <a:pPr algn="just" rtl="1">
              <a:buNone/>
            </a:pPr>
            <a:r>
              <a:rPr lang="ar-IQ" sz="3200" dirty="0" smtClean="0">
                <a:latin typeface="Arabic Typesetting" pitchFamily="66" charset="-78"/>
                <a:cs typeface="Arabic Typesetting" pitchFamily="66" charset="-78"/>
              </a:rPr>
              <a:t>محمد: اذا أستخدمناها بشكل واعي راح تولد عدنا مشاعر من القلق أو الخوف أو الشعور بالذنب أو الخجل...الخ، وكل ما يمكن ان ينغص الاستقرار النفسي للإنسان ويسبب له ألما عظيما". </a:t>
            </a:r>
          </a:p>
          <a:p>
            <a:pPr algn="just" rtl="1">
              <a:buNone/>
            </a:pPr>
            <a:endParaRPr lang="ar-IQ" sz="3200" dirty="0" smtClean="0">
              <a:latin typeface="Arabic Typesetting" pitchFamily="66" charset="-78"/>
              <a:cs typeface="Arabic Typesetting" pitchFamily="66" charset="-78"/>
            </a:endParaRPr>
          </a:p>
          <a:p>
            <a:pPr algn="r" rtl="1">
              <a:buNone/>
            </a:pPr>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447800"/>
            <a:ext cx="7467600" cy="4343400"/>
          </a:xfrm>
        </p:spPr>
        <p:txBody>
          <a:bodyPr>
            <a:normAutofit/>
          </a:bodyPr>
          <a:lstStyle/>
          <a:p>
            <a:pPr algn="just" rtl="1">
              <a:buNone/>
            </a:pPr>
            <a:r>
              <a:rPr lang="ar-IQ" sz="3200" dirty="0" smtClean="0">
                <a:latin typeface="Arabic Typesetting" pitchFamily="66" charset="-78"/>
                <a:cs typeface="Arabic Typesetting" pitchFamily="66" charset="-78"/>
              </a:rPr>
              <a:t>علي: لانها أشياء معيبة ومخجلة؟</a:t>
            </a:r>
          </a:p>
          <a:p>
            <a:pPr algn="just" rtl="1">
              <a:buNone/>
            </a:pPr>
            <a:r>
              <a:rPr lang="ar-IQ" sz="3200" dirty="0" smtClean="0">
                <a:latin typeface="Arabic Typesetting" pitchFamily="66" charset="-78"/>
                <a:cs typeface="Arabic Typesetting" pitchFamily="66" charset="-78"/>
              </a:rPr>
              <a:t>محمد: بالضبط</a:t>
            </a:r>
          </a:p>
          <a:p>
            <a:pPr algn="just" rtl="1">
              <a:buNone/>
            </a:pPr>
            <a:r>
              <a:rPr lang="ar-IQ" sz="3200" dirty="0" smtClean="0">
                <a:latin typeface="Arabic Typesetting" pitchFamily="66" charset="-78"/>
                <a:cs typeface="Arabic Typesetting" pitchFamily="66" charset="-78"/>
              </a:rPr>
              <a:t>علي: طيب، أكمل إذا سمحت</a:t>
            </a:r>
          </a:p>
          <a:p>
            <a:pPr algn="just" rtl="1">
              <a:buNone/>
            </a:pPr>
            <a:r>
              <a:rPr lang="ar-IQ" sz="3200" dirty="0" smtClean="0">
                <a:latin typeface="Arabic Typesetting" pitchFamily="66" charset="-78"/>
                <a:cs typeface="Arabic Typesetting" pitchFamily="66" charset="-78"/>
              </a:rPr>
              <a:t>محمد: ينظر بعض علماء النفس إلى أواليات الدفاع هذه على انها ردود فعل متعلمة للتصرف بطريقة معينة تجاه المواقف التي تستثير الألم، و الإحباط، والقلق...الخ. </a:t>
            </a:r>
          </a:p>
          <a:p>
            <a:pPr algn="just" rtl="1">
              <a:buNone/>
            </a:pPr>
            <a:r>
              <a:rPr lang="ar-IQ" sz="3200" dirty="0" smtClean="0">
                <a:latin typeface="Arabic Typesetting" pitchFamily="66" charset="-78"/>
                <a:cs typeface="Arabic Typesetting" pitchFamily="66" charset="-78"/>
              </a:rPr>
              <a:t>علي: يعني غير موروثة؟</a:t>
            </a:r>
          </a:p>
          <a:p>
            <a:pPr algn="just" rtl="1">
              <a:buNone/>
            </a:pPr>
            <a:r>
              <a:rPr lang="ar-IQ" sz="3200" dirty="0" smtClean="0">
                <a:latin typeface="Arabic Typesetting" pitchFamily="66" charset="-78"/>
                <a:cs typeface="Arabic Typesetting" pitchFamily="66" charset="-78"/>
              </a:rPr>
              <a:t>محمد: هذا غير مؤكد! أنا ذكرت ان </a:t>
            </a:r>
            <a:r>
              <a:rPr lang="ar-IQ" sz="3200" b="1" dirty="0" smtClean="0">
                <a:solidFill>
                  <a:srgbClr val="FF0000"/>
                </a:solidFill>
                <a:latin typeface="Arabic Typesetting" pitchFamily="66" charset="-78"/>
                <a:cs typeface="Arabic Typesetting" pitchFamily="66" charset="-78"/>
              </a:rPr>
              <a:t>بعض</a:t>
            </a:r>
            <a:r>
              <a:rPr lang="ar-IQ" sz="3200" dirty="0" smtClean="0">
                <a:latin typeface="Arabic Typesetting" pitchFamily="66" charset="-78"/>
                <a:cs typeface="Arabic Typesetting" pitchFamily="66" charset="-78"/>
              </a:rPr>
              <a:t> العلماء يعتبروها متعلمة.</a:t>
            </a:r>
          </a:p>
          <a:p>
            <a:pPr algn="just" rtl="1">
              <a:buNone/>
            </a:pPr>
            <a:endParaRPr lang="en-US" sz="3200" dirty="0" smtClean="0">
              <a:latin typeface="Arabic Typesetting" pitchFamily="66" charset="-78"/>
              <a:cs typeface="Arabic Typesetting" pitchFamily="66" charset="-78"/>
            </a:endParaRPr>
          </a:p>
          <a:p>
            <a:pPr algn="r" rtl="1">
              <a:buNone/>
            </a:pPr>
            <a:endParaRPr lang="en-US"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7467600" cy="4495800"/>
          </a:xfrm>
        </p:spPr>
        <p:txBody>
          <a:bodyPr>
            <a:noAutofit/>
          </a:bodyPr>
          <a:lstStyle/>
          <a:p>
            <a:pPr algn="just" rtl="1">
              <a:buNone/>
            </a:pPr>
            <a:r>
              <a:rPr lang="ar-IQ" sz="3200" dirty="0" smtClean="0">
                <a:latin typeface="Arabic Typesetting" pitchFamily="66" charset="-78"/>
                <a:cs typeface="Arabic Typesetting" pitchFamily="66" charset="-78"/>
              </a:rPr>
              <a:t>ويستمر محمد في الكلام فيقول: والحقيقة انه لا يمكن البت بشكل قاطع في هذه القضية، اذا كانت هذه الأواليات متعلمة ام موروثة. لاننا وببساطة نستخدمها جميعا من الشرق إلى الغرب دون استثناء وبشكل يومي. </a:t>
            </a:r>
          </a:p>
          <a:p>
            <a:pPr algn="just" rtl="1">
              <a:buNone/>
            </a:pPr>
            <a:r>
              <a:rPr lang="ar-IQ" sz="3200" dirty="0" smtClean="0">
                <a:latin typeface="Arabic Typesetting" pitchFamily="66" charset="-78"/>
                <a:cs typeface="Arabic Typesetting" pitchFamily="66" charset="-78"/>
              </a:rPr>
              <a:t>علي: وكيف تعالج هذه الآواليات أفكارنا غير المقبولة؟</a:t>
            </a:r>
          </a:p>
          <a:p>
            <a:pPr algn="just" rtl="1">
              <a:buNone/>
            </a:pPr>
            <a:r>
              <a:rPr lang="ar-IQ" sz="3200" dirty="0" smtClean="0">
                <a:latin typeface="Arabic Typesetting" pitchFamily="66" charset="-78"/>
                <a:cs typeface="Arabic Typesetting" pitchFamily="66" charset="-78"/>
              </a:rPr>
              <a:t>محمد: بالنسبة الى فرويد، من خلال خداع الذات </a:t>
            </a:r>
            <a:r>
              <a:rPr lang="en-US" sz="3200" dirty="0" smtClean="0">
                <a:latin typeface="Arabic Typesetting" pitchFamily="66" charset="-78"/>
                <a:cs typeface="Arabic Typesetting" pitchFamily="66" charset="-78"/>
              </a:rPr>
              <a:t>self-deception</a:t>
            </a:r>
            <a:r>
              <a:rPr lang="ar-IQ" sz="3200" dirty="0" smtClean="0">
                <a:latin typeface="Arabic Typesetting" pitchFamily="66" charset="-78"/>
                <a:cs typeface="Arabic Typesetting" pitchFamily="66" charset="-78"/>
              </a:rPr>
              <a:t>، يعني الكذب على أنفسنا، وتشويه الواقع والحقيقة.</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364</TotalTime>
  <Words>2163</Words>
  <Application>Microsoft Office PowerPoint</Application>
  <PresentationFormat>On-screen Show (4:3)</PresentationFormat>
  <Paragraphs>94</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Oriel</vt:lpstr>
      <vt:lpstr>التكيــف Adjustment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التكيــف Adjustment </dc:title>
  <dc:creator>Rifaat Jasseem</dc:creator>
  <cp:lastModifiedBy>Rifaat Jasseem</cp:lastModifiedBy>
  <cp:revision>27</cp:revision>
  <dcterms:created xsi:type="dcterms:W3CDTF">2006-08-16T00:00:00Z</dcterms:created>
  <dcterms:modified xsi:type="dcterms:W3CDTF">2021-07-05T08:23:27Z</dcterms:modified>
</cp:coreProperties>
</file>